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1"/>
  </p:notesMasterIdLst>
  <p:sldIdLst>
    <p:sldId id="2141411785" r:id="rId5"/>
    <p:sldId id="2141411786" r:id="rId6"/>
    <p:sldId id="2141411789" r:id="rId7"/>
    <p:sldId id="2141411787" r:id="rId8"/>
    <p:sldId id="2141411788" r:id="rId9"/>
    <p:sldId id="2141411791"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D3689"/>
    <a:srgbClr val="4D2D7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C697F11-E011-4ADB-B2D3-97723CF8B2F3}" v="7" dt="2025-06-10T13:41:51.65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437"/>
    <p:restoredTop sz="68544" autoAdjust="0"/>
  </p:normalViewPr>
  <p:slideViewPr>
    <p:cSldViewPr snapToGrid="0">
      <p:cViewPr varScale="1">
        <p:scale>
          <a:sx n="74" d="100"/>
          <a:sy n="74" d="100"/>
        </p:scale>
        <p:origin x="2112" y="60"/>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shley Quackenbush" userId="bcf93b6f-a393-4247-bc20-811e068ea202" providerId="ADAL" clId="{CC697F11-E011-4ADB-B2D3-97723CF8B2F3}"/>
    <pc:docChg chg="undo custSel addSld delSld modSld">
      <pc:chgData name="Ashley Quackenbush" userId="bcf93b6f-a393-4247-bc20-811e068ea202" providerId="ADAL" clId="{CC697F11-E011-4ADB-B2D3-97723CF8B2F3}" dt="2025-06-10T13:41:51.658" v="233"/>
      <pc:docMkLst>
        <pc:docMk/>
      </pc:docMkLst>
      <pc:sldChg chg="del">
        <pc:chgData name="Ashley Quackenbush" userId="bcf93b6f-a393-4247-bc20-811e068ea202" providerId="ADAL" clId="{CC697F11-E011-4ADB-B2D3-97723CF8B2F3}" dt="2025-06-09T17:50:08.493" v="5" actId="47"/>
        <pc:sldMkLst>
          <pc:docMk/>
          <pc:sldMk cId="2027780521" sldId="257"/>
        </pc:sldMkLst>
      </pc:sldChg>
      <pc:sldChg chg="del">
        <pc:chgData name="Ashley Quackenbush" userId="bcf93b6f-a393-4247-bc20-811e068ea202" providerId="ADAL" clId="{CC697F11-E011-4ADB-B2D3-97723CF8B2F3}" dt="2025-06-09T17:50:08.493" v="5" actId="47"/>
        <pc:sldMkLst>
          <pc:docMk/>
          <pc:sldMk cId="252533802" sldId="577"/>
        </pc:sldMkLst>
      </pc:sldChg>
      <pc:sldChg chg="del">
        <pc:chgData name="Ashley Quackenbush" userId="bcf93b6f-a393-4247-bc20-811e068ea202" providerId="ADAL" clId="{CC697F11-E011-4ADB-B2D3-97723CF8B2F3}" dt="2025-06-09T17:50:08.493" v="5" actId="47"/>
        <pc:sldMkLst>
          <pc:docMk/>
          <pc:sldMk cId="3557207457" sldId="580"/>
        </pc:sldMkLst>
      </pc:sldChg>
      <pc:sldChg chg="del">
        <pc:chgData name="Ashley Quackenbush" userId="bcf93b6f-a393-4247-bc20-811e068ea202" providerId="ADAL" clId="{CC697F11-E011-4ADB-B2D3-97723CF8B2F3}" dt="2025-06-09T17:50:08.493" v="5" actId="47"/>
        <pc:sldMkLst>
          <pc:docMk/>
          <pc:sldMk cId="2781169365" sldId="584"/>
        </pc:sldMkLst>
      </pc:sldChg>
      <pc:sldChg chg="del">
        <pc:chgData name="Ashley Quackenbush" userId="bcf93b6f-a393-4247-bc20-811e068ea202" providerId="ADAL" clId="{CC697F11-E011-4ADB-B2D3-97723CF8B2F3}" dt="2025-06-09T17:50:08.493" v="5" actId="47"/>
        <pc:sldMkLst>
          <pc:docMk/>
          <pc:sldMk cId="4204163211" sldId="586"/>
        </pc:sldMkLst>
      </pc:sldChg>
      <pc:sldChg chg="del">
        <pc:chgData name="Ashley Quackenbush" userId="bcf93b6f-a393-4247-bc20-811e068ea202" providerId="ADAL" clId="{CC697F11-E011-4ADB-B2D3-97723CF8B2F3}" dt="2025-06-09T17:50:08.493" v="5" actId="47"/>
        <pc:sldMkLst>
          <pc:docMk/>
          <pc:sldMk cId="2345327827" sldId="588"/>
        </pc:sldMkLst>
      </pc:sldChg>
      <pc:sldChg chg="del">
        <pc:chgData name="Ashley Quackenbush" userId="bcf93b6f-a393-4247-bc20-811e068ea202" providerId="ADAL" clId="{CC697F11-E011-4ADB-B2D3-97723CF8B2F3}" dt="2025-06-09T17:49:39.726" v="0" actId="2696"/>
        <pc:sldMkLst>
          <pc:docMk/>
          <pc:sldMk cId="3845858472" sldId="590"/>
        </pc:sldMkLst>
      </pc:sldChg>
      <pc:sldChg chg="del">
        <pc:chgData name="Ashley Quackenbush" userId="bcf93b6f-a393-4247-bc20-811e068ea202" providerId="ADAL" clId="{CC697F11-E011-4ADB-B2D3-97723CF8B2F3}" dt="2025-06-09T17:50:08.493" v="5" actId="47"/>
        <pc:sldMkLst>
          <pc:docMk/>
          <pc:sldMk cId="3587943732" sldId="591"/>
        </pc:sldMkLst>
      </pc:sldChg>
      <pc:sldChg chg="del">
        <pc:chgData name="Ashley Quackenbush" userId="bcf93b6f-a393-4247-bc20-811e068ea202" providerId="ADAL" clId="{CC697F11-E011-4ADB-B2D3-97723CF8B2F3}" dt="2025-06-09T17:50:08.493" v="5" actId="47"/>
        <pc:sldMkLst>
          <pc:docMk/>
          <pc:sldMk cId="756752260" sldId="592"/>
        </pc:sldMkLst>
      </pc:sldChg>
      <pc:sldChg chg="add modNotesTx">
        <pc:chgData name="Ashley Quackenbush" userId="bcf93b6f-a393-4247-bc20-811e068ea202" providerId="ADAL" clId="{CC697F11-E011-4ADB-B2D3-97723CF8B2F3}" dt="2025-06-10T13:36:54.289" v="172" actId="20577"/>
        <pc:sldMkLst>
          <pc:docMk/>
          <pc:sldMk cId="774090934" sldId="2141411785"/>
        </pc:sldMkLst>
      </pc:sldChg>
      <pc:sldChg chg="addSp delSp modSp add mod modNotesTx">
        <pc:chgData name="Ashley Quackenbush" userId="bcf93b6f-a393-4247-bc20-811e068ea202" providerId="ADAL" clId="{CC697F11-E011-4ADB-B2D3-97723CF8B2F3}" dt="2025-06-10T13:41:47.816" v="231"/>
        <pc:sldMkLst>
          <pc:docMk/>
          <pc:sldMk cId="4024948586" sldId="2141411786"/>
        </pc:sldMkLst>
        <pc:spChg chg="mod">
          <ac:chgData name="Ashley Quackenbush" userId="bcf93b6f-a393-4247-bc20-811e068ea202" providerId="ADAL" clId="{CC697F11-E011-4ADB-B2D3-97723CF8B2F3}" dt="2025-06-10T13:41:15.339" v="216" actId="403"/>
          <ac:spMkLst>
            <pc:docMk/>
            <pc:sldMk cId="4024948586" sldId="2141411786"/>
            <ac:spMk id="2" creationId="{545DC9AF-1943-4A83-606B-51199FE8C62E}"/>
          </ac:spMkLst>
        </pc:spChg>
        <pc:spChg chg="mod">
          <ac:chgData name="Ashley Quackenbush" userId="bcf93b6f-a393-4247-bc20-811e068ea202" providerId="ADAL" clId="{CC697F11-E011-4ADB-B2D3-97723CF8B2F3}" dt="2025-06-10T13:39:54.518" v="208" actId="403"/>
          <ac:spMkLst>
            <pc:docMk/>
            <pc:sldMk cId="4024948586" sldId="2141411786"/>
            <ac:spMk id="3" creationId="{104B787F-B67C-32DF-1D80-3F1DCD5A0366}"/>
          </ac:spMkLst>
        </pc:spChg>
        <pc:picChg chg="del mod">
          <ac:chgData name="Ashley Quackenbush" userId="bcf93b6f-a393-4247-bc20-811e068ea202" providerId="ADAL" clId="{CC697F11-E011-4ADB-B2D3-97723CF8B2F3}" dt="2025-06-10T13:41:46.863" v="230" actId="478"/>
          <ac:picMkLst>
            <pc:docMk/>
            <pc:sldMk cId="4024948586" sldId="2141411786"/>
            <ac:picMk id="5" creationId="{5DE95314-7C35-E624-F120-C6E792243282}"/>
          </ac:picMkLst>
        </pc:picChg>
        <pc:picChg chg="add mod">
          <ac:chgData name="Ashley Quackenbush" userId="bcf93b6f-a393-4247-bc20-811e068ea202" providerId="ADAL" clId="{CC697F11-E011-4ADB-B2D3-97723CF8B2F3}" dt="2025-06-10T13:41:47.816" v="231"/>
          <ac:picMkLst>
            <pc:docMk/>
            <pc:sldMk cId="4024948586" sldId="2141411786"/>
            <ac:picMk id="6" creationId="{EA7F8973-33F4-2F57-72C3-5F99E12905F6}"/>
          </ac:picMkLst>
        </pc:picChg>
      </pc:sldChg>
      <pc:sldChg chg="addSp delSp modSp add mod modNotesTx">
        <pc:chgData name="Ashley Quackenbush" userId="bcf93b6f-a393-4247-bc20-811e068ea202" providerId="ADAL" clId="{CC697F11-E011-4ADB-B2D3-97723CF8B2F3}" dt="2025-06-10T13:41:51.658" v="233"/>
        <pc:sldMkLst>
          <pc:docMk/>
          <pc:sldMk cId="2738070337" sldId="2141411787"/>
        </pc:sldMkLst>
        <pc:picChg chg="add mod">
          <ac:chgData name="Ashley Quackenbush" userId="bcf93b6f-a393-4247-bc20-811e068ea202" providerId="ADAL" clId="{CC697F11-E011-4ADB-B2D3-97723CF8B2F3}" dt="2025-06-10T13:41:51.658" v="233"/>
          <ac:picMkLst>
            <pc:docMk/>
            <pc:sldMk cId="2738070337" sldId="2141411787"/>
            <ac:picMk id="3" creationId="{8D4FC4AF-C068-F43E-FE90-B5F30D998650}"/>
          </ac:picMkLst>
        </pc:picChg>
        <pc:picChg chg="del">
          <ac:chgData name="Ashley Quackenbush" userId="bcf93b6f-a393-4247-bc20-811e068ea202" providerId="ADAL" clId="{CC697F11-E011-4ADB-B2D3-97723CF8B2F3}" dt="2025-06-10T13:41:50.513" v="232" actId="478"/>
          <ac:picMkLst>
            <pc:docMk/>
            <pc:sldMk cId="2738070337" sldId="2141411787"/>
            <ac:picMk id="6" creationId="{D4343704-6142-92B2-97BE-DDB365600AED}"/>
          </ac:picMkLst>
        </pc:picChg>
      </pc:sldChg>
      <pc:sldChg chg="modSp add mod modNotesTx">
        <pc:chgData name="Ashley Quackenbush" userId="bcf93b6f-a393-4247-bc20-811e068ea202" providerId="ADAL" clId="{CC697F11-E011-4ADB-B2D3-97723CF8B2F3}" dt="2025-06-10T13:41:02.949" v="215" actId="20577"/>
        <pc:sldMkLst>
          <pc:docMk/>
          <pc:sldMk cId="3037542600" sldId="2141411788"/>
        </pc:sldMkLst>
        <pc:spChg chg="mod">
          <ac:chgData name="Ashley Quackenbush" userId="bcf93b6f-a393-4247-bc20-811e068ea202" providerId="ADAL" clId="{CC697F11-E011-4ADB-B2D3-97723CF8B2F3}" dt="2025-06-10T13:38:06.319" v="206" actId="1076"/>
          <ac:spMkLst>
            <pc:docMk/>
            <pc:sldMk cId="3037542600" sldId="2141411788"/>
            <ac:spMk id="2" creationId="{2C8AE1D6-1A3C-C3A0-ED75-CED329D459ED}"/>
          </ac:spMkLst>
        </pc:spChg>
        <pc:picChg chg="mod">
          <ac:chgData name="Ashley Quackenbush" userId="bcf93b6f-a393-4247-bc20-811e068ea202" providerId="ADAL" clId="{CC697F11-E011-4ADB-B2D3-97723CF8B2F3}" dt="2025-06-10T13:38:03.887" v="205" actId="1076"/>
          <ac:picMkLst>
            <pc:docMk/>
            <pc:sldMk cId="3037542600" sldId="2141411788"/>
            <ac:picMk id="6" creationId="{5DAD32EB-B974-DC0F-7E0C-6EC2AB55015C}"/>
          </ac:picMkLst>
        </pc:picChg>
      </pc:sldChg>
      <pc:sldChg chg="modSp add mod modNotesTx">
        <pc:chgData name="Ashley Quackenbush" userId="bcf93b6f-a393-4247-bc20-811e068ea202" providerId="ADAL" clId="{CC697F11-E011-4ADB-B2D3-97723CF8B2F3}" dt="2025-06-10T13:41:42.822" v="229" actId="1076"/>
        <pc:sldMkLst>
          <pc:docMk/>
          <pc:sldMk cId="2802263269" sldId="2141411789"/>
        </pc:sldMkLst>
        <pc:spChg chg="mod">
          <ac:chgData name="Ashley Quackenbush" userId="bcf93b6f-a393-4247-bc20-811e068ea202" providerId="ADAL" clId="{CC697F11-E011-4ADB-B2D3-97723CF8B2F3}" dt="2025-06-10T13:41:42.822" v="229" actId="1076"/>
          <ac:spMkLst>
            <pc:docMk/>
            <pc:sldMk cId="2802263269" sldId="2141411789"/>
            <ac:spMk id="2" creationId="{F56743B4-F149-8177-161D-09714775CB95}"/>
          </ac:spMkLst>
        </pc:spChg>
        <pc:graphicFrameChg chg="mod">
          <ac:chgData name="Ashley Quackenbush" userId="bcf93b6f-a393-4247-bc20-811e068ea202" providerId="ADAL" clId="{CC697F11-E011-4ADB-B2D3-97723CF8B2F3}" dt="2025-06-10T13:41:31.856" v="225" actId="1036"/>
          <ac:graphicFrameMkLst>
            <pc:docMk/>
            <pc:sldMk cId="2802263269" sldId="2141411789"/>
            <ac:graphicFrameMk id="4" creationId="{72955493-8D8A-48EF-E69A-AC34550CA7DA}"/>
          </ac:graphicFrameMkLst>
        </pc:graphicFrameChg>
        <pc:picChg chg="mod">
          <ac:chgData name="Ashley Quackenbush" userId="bcf93b6f-a393-4247-bc20-811e068ea202" providerId="ADAL" clId="{CC697F11-E011-4ADB-B2D3-97723CF8B2F3}" dt="2025-06-10T13:41:35.925" v="227" actId="14100"/>
          <ac:picMkLst>
            <pc:docMk/>
            <pc:sldMk cId="2802263269" sldId="2141411789"/>
            <ac:picMk id="5" creationId="{4208F85A-91CE-9F6A-CECD-9863C1976E9C}"/>
          </ac:picMkLst>
        </pc:picChg>
      </pc:sldChg>
      <pc:sldChg chg="modSp add mod">
        <pc:chgData name="Ashley Quackenbush" userId="bcf93b6f-a393-4247-bc20-811e068ea202" providerId="ADAL" clId="{CC697F11-E011-4ADB-B2D3-97723CF8B2F3}" dt="2025-06-10T13:38:15.605" v="207" actId="1076"/>
        <pc:sldMkLst>
          <pc:docMk/>
          <pc:sldMk cId="1071278649" sldId="2141411791"/>
        </pc:sldMkLst>
        <pc:picChg chg="mod">
          <ac:chgData name="Ashley Quackenbush" userId="bcf93b6f-a393-4247-bc20-811e068ea202" providerId="ADAL" clId="{CC697F11-E011-4ADB-B2D3-97723CF8B2F3}" dt="2025-06-10T13:38:15.605" v="207" actId="1076"/>
          <ac:picMkLst>
            <pc:docMk/>
            <pc:sldMk cId="1071278649" sldId="2141411791"/>
            <ac:picMk id="3" creationId="{53AEA51B-7CED-20A1-FD70-DC5DEBA1E8C0}"/>
          </ac:picMkLst>
        </pc:picChg>
      </pc:sldChg>
      <pc:sldChg chg="del">
        <pc:chgData name="Ashley Quackenbush" userId="bcf93b6f-a393-4247-bc20-811e068ea202" providerId="ADAL" clId="{CC697F11-E011-4ADB-B2D3-97723CF8B2F3}" dt="2025-06-09T17:50:08.493" v="5" actId="47"/>
        <pc:sldMkLst>
          <pc:docMk/>
          <pc:sldMk cId="1554541906" sldId="2141411806"/>
        </pc:sldMkLst>
      </pc:sldChg>
      <pc:sldChg chg="del">
        <pc:chgData name="Ashley Quackenbush" userId="bcf93b6f-a393-4247-bc20-811e068ea202" providerId="ADAL" clId="{CC697F11-E011-4ADB-B2D3-97723CF8B2F3}" dt="2025-06-09T17:50:08.493" v="5" actId="47"/>
        <pc:sldMkLst>
          <pc:docMk/>
          <pc:sldMk cId="3606768467" sldId="2141411807"/>
        </pc:sldMkLst>
      </pc:sldChg>
      <pc:sldChg chg="del">
        <pc:chgData name="Ashley Quackenbush" userId="bcf93b6f-a393-4247-bc20-811e068ea202" providerId="ADAL" clId="{CC697F11-E011-4ADB-B2D3-97723CF8B2F3}" dt="2025-06-09T17:50:08.493" v="5" actId="47"/>
        <pc:sldMkLst>
          <pc:docMk/>
          <pc:sldMk cId="3394039041" sldId="2141411808"/>
        </pc:sldMkLst>
      </pc:sldChg>
      <pc:sldChg chg="del">
        <pc:chgData name="Ashley Quackenbush" userId="bcf93b6f-a393-4247-bc20-811e068ea202" providerId="ADAL" clId="{CC697F11-E011-4ADB-B2D3-97723CF8B2F3}" dt="2025-06-09T17:50:08.493" v="5" actId="47"/>
        <pc:sldMkLst>
          <pc:docMk/>
          <pc:sldMk cId="2599278524" sldId="2141411809"/>
        </pc:sldMkLst>
      </pc:sldChg>
      <pc:sldChg chg="del">
        <pc:chgData name="Ashley Quackenbush" userId="bcf93b6f-a393-4247-bc20-811e068ea202" providerId="ADAL" clId="{CC697F11-E011-4ADB-B2D3-97723CF8B2F3}" dt="2025-06-09T17:50:08.493" v="5" actId="47"/>
        <pc:sldMkLst>
          <pc:docMk/>
          <pc:sldMk cId="2012542622" sldId="2141411810"/>
        </pc:sldMkLst>
      </pc:sldChg>
      <pc:sldChg chg="addSp delSp new del mod">
        <pc:chgData name="Ashley Quackenbush" userId="bcf93b6f-a393-4247-bc20-811e068ea202" providerId="ADAL" clId="{CC697F11-E011-4ADB-B2D3-97723CF8B2F3}" dt="2025-06-09T17:50:20.121" v="6" actId="47"/>
        <pc:sldMkLst>
          <pc:docMk/>
          <pc:sldMk cId="1307844325" sldId="2141411811"/>
        </pc:sldMkLst>
        <pc:spChg chg="add del">
          <ac:chgData name="Ashley Quackenbush" userId="bcf93b6f-a393-4247-bc20-811e068ea202" providerId="ADAL" clId="{CC697F11-E011-4ADB-B2D3-97723CF8B2F3}" dt="2025-06-09T17:49:55.622" v="3" actId="22"/>
          <ac:spMkLst>
            <pc:docMk/>
            <pc:sldMk cId="1307844325" sldId="2141411811"/>
            <ac:spMk id="5" creationId="{8AF000C3-7CC2-7DAF-3197-2F41F2A0813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BA5D76-A3F6-4274-B87F-EEE5878F7323}" type="datetimeFigureOut">
              <a:rPr lang="en-US" smtClean="0"/>
              <a:t>6/9/2025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B9F878-5AAF-41CF-B1FA-B33E18897D1B}" type="slidenum">
              <a:rPr lang="en-US" smtClean="0"/>
              <a:t>‹#›</a:t>
            </a:fld>
            <a:endParaRPr lang="en-US"/>
          </a:p>
        </p:txBody>
      </p:sp>
    </p:spTree>
    <p:extLst>
      <p:ext uri="{BB962C8B-B14F-4D97-AF65-F5344CB8AC3E}">
        <p14:creationId xmlns:p14="http://schemas.microsoft.com/office/powerpoint/2010/main" val="3271785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66875" y="684213"/>
            <a:ext cx="3981450" cy="2239962"/>
          </a:xfrm>
        </p:spPr>
      </p:sp>
      <p:sp>
        <p:nvSpPr>
          <p:cNvPr id="3" name="Notes Placeholder 2"/>
          <p:cNvSpPr>
            <a:spLocks noGrp="1"/>
          </p:cNvSpPr>
          <p:nvPr>
            <p:ph type="body" idx="1"/>
          </p:nvPr>
        </p:nvSpPr>
        <p:spPr/>
        <p:txBody>
          <a:bodyPr/>
          <a:lstStyle/>
          <a:p>
            <a:pPr marL="0" indent="0">
              <a:buNone/>
            </a:pPr>
            <a:r>
              <a:rPr lang="en-US" sz="1400" i="1" dirty="0">
                <a:latin typeface="Calibri" panose="020F0502020204030204" pitchFamily="34" charset="0"/>
                <a:cs typeface="Calibri" panose="020F0502020204030204" pitchFamily="34" charset="0"/>
              </a:rPr>
              <a:t>Ask ADS</a:t>
            </a:r>
            <a:r>
              <a:rPr lang="en-US" sz="1400" dirty="0">
                <a:latin typeface="Calibri" panose="020F0502020204030204" pitchFamily="34" charset="0"/>
                <a:cs typeface="Calibri" panose="020F0502020204030204" pitchFamily="34" charset="0"/>
              </a:rPr>
              <a:t>— is an AI-powered tool built on ChatGPT technology, developed by Bettybot.AI in partnership with the Association for Dental Safety (ADS). The goal of Ask ADS is simple: to ensure every dental visit is a safe one. Ask ADS is designed to be a trusted, always-available resource that answers your questions on dental infection prevention, safety protocols, and regulatory compliance—quickly, clearly, and accurately.</a:t>
            </a:r>
          </a:p>
          <a:p>
            <a:pPr marL="0" indent="0">
              <a:buNone/>
            </a:pPr>
            <a:endParaRPr lang="en-US" sz="1400" dirty="0">
              <a:latin typeface="Calibri" panose="020F0502020204030204" pitchFamily="34" charset="0"/>
              <a:cs typeface="Calibri" panose="020F0502020204030204" pitchFamily="34" charset="0"/>
            </a:endParaRPr>
          </a:p>
          <a:p>
            <a:pPr marL="0" indent="0">
              <a:buNone/>
            </a:pPr>
            <a:r>
              <a:rPr lang="en-US" sz="1400" dirty="0">
                <a:latin typeface="Calibri" panose="020F0502020204030204" pitchFamily="34" charset="0"/>
                <a:cs typeface="Calibri" panose="020F0502020204030204" pitchFamily="34" charset="0"/>
              </a:rPr>
              <a:t>What sets Ask ADS apart is its foundation in credible, up-to-date information—drawing from trusted sources including industry regulations, clinical research, best practices, and official safety guidelines.</a:t>
            </a:r>
          </a:p>
          <a:p>
            <a:pPr marL="0" indent="0">
              <a:buNone/>
            </a:pPr>
            <a:endParaRPr lang="en-US" sz="1400" dirty="0">
              <a:latin typeface="Calibri" panose="020F0502020204030204" pitchFamily="34" charset="0"/>
              <a:cs typeface="Calibri" panose="020F0502020204030204" pitchFamily="34" charset="0"/>
            </a:endParaRPr>
          </a:p>
          <a:p>
            <a:r>
              <a:rPr lang="en-US" dirty="0"/>
              <a:t>Try Ask ADS today by scanning the QR code and/or visiting the MyADS.org website.</a:t>
            </a:r>
          </a:p>
          <a:p>
            <a:endParaRPr lang="en-US" dirty="0"/>
          </a:p>
        </p:txBody>
      </p:sp>
      <p:sp>
        <p:nvSpPr>
          <p:cNvPr id="4" name="Slide Number Placeholder 3"/>
          <p:cNvSpPr>
            <a:spLocks noGrp="1"/>
          </p:cNvSpPr>
          <p:nvPr>
            <p:ph type="sldNum" sz="quarter" idx="5"/>
          </p:nvPr>
        </p:nvSpPr>
        <p:spPr/>
        <p:txBody>
          <a:bodyPr/>
          <a:lstStyle/>
          <a:p>
            <a:fld id="{43E8648F-2360-2E43-B01F-8ED2407E5D33}" type="slidenum">
              <a:rPr lang="en-US" smtClean="0"/>
              <a:t>1</a:t>
            </a:fld>
            <a:endParaRPr lang="en-US"/>
          </a:p>
        </p:txBody>
      </p:sp>
    </p:spTree>
    <p:extLst>
      <p:ext uri="{BB962C8B-B14F-4D97-AF65-F5344CB8AC3E}">
        <p14:creationId xmlns:p14="http://schemas.microsoft.com/office/powerpoint/2010/main" val="28032739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66875" y="684213"/>
            <a:ext cx="3981450" cy="2239962"/>
          </a:xfrm>
        </p:spPr>
      </p:sp>
      <p:sp>
        <p:nvSpPr>
          <p:cNvPr id="3" name="Notes Placeholder 2"/>
          <p:cNvSpPr>
            <a:spLocks noGrp="1"/>
          </p:cNvSpPr>
          <p:nvPr>
            <p:ph type="body" idx="1"/>
          </p:nvPr>
        </p:nvSpPr>
        <p:spPr/>
        <p:txBody>
          <a:bodyPr/>
          <a:lstStyle/>
          <a:p>
            <a:pPr algn="l">
              <a:buNone/>
            </a:pPr>
            <a:r>
              <a:rPr lang="en-US" b="0" i="0" dirty="0">
                <a:solidFill>
                  <a:srgbClr val="374151"/>
                </a:solidFill>
                <a:effectLst/>
                <a:latin typeface="Calibri" panose="020F0502020204030204" pitchFamily="34" charset="0"/>
                <a:cs typeface="Calibri" panose="020F0502020204030204" pitchFamily="34" charset="0"/>
              </a:rPr>
              <a:t>Ask ADS has been trained on over 1,000 trusted sources, building a robust knowledge base from a variety of authoritative materials. This includes up-to-date regulations, standards, guidelines, and best practices from key US federal agencies like the CDC, EPA, FDA, OSHA, and more.</a:t>
            </a:r>
          </a:p>
          <a:p>
            <a:pPr algn="l">
              <a:buNone/>
            </a:pPr>
            <a:endParaRPr lang="en-US" b="0" i="0" dirty="0">
              <a:solidFill>
                <a:srgbClr val="374151"/>
              </a:solidFill>
              <a:effectLst/>
              <a:latin typeface="Calibri" panose="020F0502020204030204" pitchFamily="34" charset="0"/>
              <a:cs typeface="Calibri" panose="020F0502020204030204" pitchFamily="34" charset="0"/>
            </a:endParaRPr>
          </a:p>
          <a:p>
            <a:pPr algn="l">
              <a:buNone/>
            </a:pPr>
            <a:r>
              <a:rPr lang="en-US" b="0" i="0" dirty="0">
                <a:solidFill>
                  <a:srgbClr val="374151"/>
                </a:solidFill>
                <a:effectLst/>
                <a:latin typeface="Calibri" panose="020F0502020204030204" pitchFamily="34" charset="0"/>
                <a:cs typeface="Calibri" panose="020F0502020204030204" pitchFamily="34" charset="0"/>
              </a:rPr>
              <a:t>It also pulls from ADS-developed resources such as whitepapers, Infection Control in Practice, and incorporates insights from journal articles and content from other respected dental associations.</a:t>
            </a:r>
          </a:p>
          <a:p>
            <a:pPr algn="l">
              <a:buNone/>
            </a:pPr>
            <a:endParaRPr lang="en-US" b="0" i="0" dirty="0">
              <a:solidFill>
                <a:srgbClr val="374151"/>
              </a:solidFill>
              <a:effectLst/>
              <a:latin typeface="Calibri" panose="020F0502020204030204" pitchFamily="34" charset="0"/>
              <a:cs typeface="Calibri" panose="020F0502020204030204" pitchFamily="34" charset="0"/>
            </a:endParaRPr>
          </a:p>
          <a:p>
            <a:pPr algn="l">
              <a:buNone/>
            </a:pPr>
            <a:r>
              <a:rPr lang="en-US" b="0" i="0" dirty="0">
                <a:solidFill>
                  <a:srgbClr val="374151"/>
                </a:solidFill>
                <a:effectLst/>
                <a:latin typeface="Calibri" panose="020F0502020204030204" pitchFamily="34" charset="0"/>
                <a:cs typeface="Calibri" panose="020F0502020204030204" pitchFamily="34" charset="0"/>
              </a:rPr>
              <a:t>Beyond regulatory and clinical guidance, Ask ADS includes detailed information about ADS itself—covering leadership, membership benefits, education and training opportunities, certification programs, and more. It even includes all 50 states’ dental practice acts and their unique requirements.</a:t>
            </a:r>
          </a:p>
          <a:p>
            <a:pPr algn="l">
              <a:buNone/>
            </a:pPr>
            <a:endParaRPr lang="en-US" b="0" i="0" dirty="0">
              <a:solidFill>
                <a:srgbClr val="374151"/>
              </a:solidFill>
              <a:effectLst/>
              <a:latin typeface="Calibri" panose="020F0502020204030204" pitchFamily="34" charset="0"/>
              <a:cs typeface="Calibri" panose="020F0502020204030204" pitchFamily="34" charset="0"/>
            </a:endParaRPr>
          </a:p>
          <a:p>
            <a:pPr algn="l"/>
            <a:r>
              <a:rPr lang="en-US" b="0" i="0" dirty="0">
                <a:solidFill>
                  <a:srgbClr val="374151"/>
                </a:solidFill>
                <a:effectLst/>
                <a:latin typeface="Calibri" panose="020F0502020204030204" pitchFamily="34" charset="0"/>
                <a:cs typeface="Calibri" panose="020F0502020204030204" pitchFamily="34" charset="0"/>
              </a:rPr>
              <a:t>And this is just the start—new resources will continually be added to ensure Ask ADS remains your go-to source for reliable information.</a:t>
            </a:r>
          </a:p>
          <a:p>
            <a:endParaRPr lang="en-US" dirty="0"/>
          </a:p>
        </p:txBody>
      </p:sp>
      <p:sp>
        <p:nvSpPr>
          <p:cNvPr id="4" name="Slide Number Placeholder 3"/>
          <p:cNvSpPr>
            <a:spLocks noGrp="1"/>
          </p:cNvSpPr>
          <p:nvPr>
            <p:ph type="sldNum" sz="quarter" idx="5"/>
          </p:nvPr>
        </p:nvSpPr>
        <p:spPr/>
        <p:txBody>
          <a:bodyPr/>
          <a:lstStyle/>
          <a:p>
            <a:fld id="{43E8648F-2360-2E43-B01F-8ED2407E5D33}" type="slidenum">
              <a:rPr lang="en-US" smtClean="0"/>
              <a:t>2</a:t>
            </a:fld>
            <a:endParaRPr lang="en-US"/>
          </a:p>
        </p:txBody>
      </p:sp>
    </p:spTree>
    <p:extLst>
      <p:ext uri="{BB962C8B-B14F-4D97-AF65-F5344CB8AC3E}">
        <p14:creationId xmlns:p14="http://schemas.microsoft.com/office/powerpoint/2010/main" val="39960585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14450" y="266700"/>
            <a:ext cx="4514850" cy="2540000"/>
          </a:xfrm>
        </p:spPr>
      </p:sp>
      <p:sp>
        <p:nvSpPr>
          <p:cNvPr id="3" name="Notes Placeholder 2"/>
          <p:cNvSpPr>
            <a:spLocks noGrp="1"/>
          </p:cNvSpPr>
          <p:nvPr>
            <p:ph type="body" idx="1"/>
          </p:nvPr>
        </p:nvSpPr>
        <p:spPr>
          <a:xfrm>
            <a:off x="361950" y="2923778"/>
            <a:ext cx="6286500" cy="5536010"/>
          </a:xfrm>
        </p:spPr>
        <p:txBody>
          <a:bodyPr/>
          <a:lstStyle/>
          <a:p>
            <a:pPr>
              <a:buNone/>
            </a:pPr>
            <a:r>
              <a:rPr lang="en-US" dirty="0">
                <a:solidFill>
                  <a:srgbClr val="374151"/>
                </a:solidFill>
                <a:effectLst/>
                <a:latin typeface="Calibri" panose="020F0502020204030204" pitchFamily="34" charset="0"/>
                <a:cs typeface="Calibri" panose="020F0502020204030204" pitchFamily="34" charset="0"/>
              </a:rPr>
              <a:t>So what sets Ask ADS apart from a general AI tool like ChatGPT</a:t>
            </a:r>
            <a:r>
              <a:rPr lang="en-US" dirty="0">
                <a:solidFill>
                  <a:srgbClr val="374151"/>
                </a:solidFill>
                <a:latin typeface="Calibri" panose="020F0502020204030204" pitchFamily="34" charset="0"/>
                <a:cs typeface="Calibri" panose="020F0502020204030204" pitchFamily="34" charset="0"/>
              </a:rPr>
              <a:t>?</a:t>
            </a:r>
            <a:endParaRPr lang="en-US" dirty="0">
              <a:solidFill>
                <a:srgbClr val="374151"/>
              </a:solidFill>
              <a:effectLst/>
              <a:latin typeface="Calibri" panose="020F0502020204030204" pitchFamily="34" charset="0"/>
              <a:cs typeface="Calibri" panose="020F0502020204030204" pitchFamily="34" charset="0"/>
            </a:endParaRPr>
          </a:p>
          <a:p>
            <a:pPr>
              <a:buNone/>
            </a:pPr>
            <a:endParaRPr lang="en-US" dirty="0">
              <a:solidFill>
                <a:srgbClr val="374151"/>
              </a:solidFill>
              <a:effectLst/>
              <a:latin typeface="Calibri" panose="020F0502020204030204" pitchFamily="34" charset="0"/>
              <a:cs typeface="Calibri" panose="020F0502020204030204" pitchFamily="34" charset="0"/>
            </a:endParaRPr>
          </a:p>
          <a:p>
            <a:r>
              <a:rPr lang="en-US" dirty="0">
                <a:solidFill>
                  <a:srgbClr val="374151"/>
                </a:solidFill>
                <a:effectLst/>
                <a:latin typeface="Calibri" panose="020F0502020204030204" pitchFamily="34" charset="0"/>
                <a:cs typeface="Calibri" panose="020F0502020204030204" pitchFamily="34" charset="0"/>
              </a:rPr>
              <a:t>As we all know, in the field of dental infection prevention and safety, reliable information is crucial—and, unfortunately, misinformation is all too common. Ask ADS stands out because it’s trained on trusted, evidence-based resources. This means you’ll receive immediate, accurate answers to complex regulatory and operational questions.</a:t>
            </a:r>
          </a:p>
          <a:p>
            <a:endParaRPr lang="en-US" dirty="0">
              <a:solidFill>
                <a:srgbClr val="374151"/>
              </a:solidFill>
              <a:latin typeface="Calibri" panose="020F0502020204030204" pitchFamily="34" charset="0"/>
              <a:cs typeface="Calibri" panose="020F0502020204030204" pitchFamily="34" charset="0"/>
            </a:endParaRPr>
          </a:p>
          <a:p>
            <a:r>
              <a:rPr lang="en-US" dirty="0">
                <a:solidFill>
                  <a:srgbClr val="374151"/>
                </a:solidFill>
                <a:latin typeface="Calibri" panose="020F0502020204030204" pitchFamily="34" charset="0"/>
                <a:cs typeface="Calibri" panose="020F0502020204030204" pitchFamily="34" charset="0"/>
              </a:rPr>
              <a:t>Whenever Ask ADS provides an answer, it also includes the original sources and direct links to the relevant guidelines, ensuring complete transparency.</a:t>
            </a:r>
            <a:endParaRPr lang="en-US" dirty="0">
              <a:solidFill>
                <a:srgbClr val="374151"/>
              </a:solidFill>
              <a:effectLst/>
              <a:latin typeface="Calibri" panose="020F0502020204030204" pitchFamily="34" charset="0"/>
              <a:cs typeface="Calibri" panose="020F0502020204030204" pitchFamily="34" charset="0"/>
            </a:endParaRPr>
          </a:p>
          <a:p>
            <a:pPr>
              <a:buNone/>
            </a:pPr>
            <a:endParaRPr lang="en-US" dirty="0">
              <a:solidFill>
                <a:srgbClr val="374151"/>
              </a:solidFill>
              <a:effectLst/>
              <a:latin typeface="Calibri" panose="020F0502020204030204" pitchFamily="34" charset="0"/>
              <a:cs typeface="Calibri" panose="020F0502020204030204" pitchFamily="34" charset="0"/>
            </a:endParaRPr>
          </a:p>
          <a:p>
            <a:pPr>
              <a:buNone/>
            </a:pPr>
            <a:r>
              <a:rPr lang="en-US" dirty="0">
                <a:solidFill>
                  <a:srgbClr val="374151"/>
                </a:solidFill>
                <a:effectLst/>
                <a:latin typeface="Calibri" panose="020F0502020204030204" pitchFamily="34" charset="0"/>
                <a:cs typeface="Calibri" panose="020F0502020204030204" pitchFamily="34" charset="0"/>
              </a:rPr>
              <a:t>Unlike general AI tools, Ask ADS provides access to exclusive, members-only content—so you can leverage the full range of resources ADS offers. </a:t>
            </a:r>
          </a:p>
          <a:p>
            <a:pPr>
              <a:buNone/>
            </a:pPr>
            <a:endParaRPr lang="en-US" dirty="0">
              <a:solidFill>
                <a:srgbClr val="374151"/>
              </a:solidFill>
              <a:effectLst/>
              <a:latin typeface="Calibri" panose="020F0502020204030204" pitchFamily="34" charset="0"/>
              <a:cs typeface="Calibri" panose="020F0502020204030204" pitchFamily="34" charset="0"/>
            </a:endParaRPr>
          </a:p>
          <a:p>
            <a:pPr>
              <a:buNone/>
            </a:pPr>
            <a:r>
              <a:rPr lang="en-US" dirty="0">
                <a:solidFill>
                  <a:srgbClr val="374151"/>
                </a:solidFill>
                <a:effectLst/>
                <a:latin typeface="Calibri" panose="020F0502020204030204" pitchFamily="34" charset="0"/>
                <a:cs typeface="Calibri" panose="020F0502020204030204" pitchFamily="34" charset="0"/>
              </a:rPr>
              <a:t>Ask ADS also makes it easy to find educational and training opportunities, making it simple to locate a course and pursue CE credits. Looking for on-demand webinars on dental unit waterlines. Just Ask ADS!</a:t>
            </a:r>
          </a:p>
          <a:p>
            <a:pPr>
              <a:buNone/>
            </a:pPr>
            <a:endParaRPr lang="en-US" dirty="0">
              <a:solidFill>
                <a:srgbClr val="374151"/>
              </a:solidFill>
              <a:effectLst/>
              <a:latin typeface="Calibri" panose="020F0502020204030204" pitchFamily="34" charset="0"/>
              <a:cs typeface="Calibri" panose="020F0502020204030204" pitchFamily="34" charset="0"/>
            </a:endParaRPr>
          </a:p>
          <a:p>
            <a:pPr>
              <a:buNone/>
            </a:pPr>
            <a:r>
              <a:rPr lang="en-US" dirty="0">
                <a:solidFill>
                  <a:srgbClr val="374151"/>
                </a:solidFill>
                <a:effectLst/>
                <a:latin typeface="Calibri" panose="020F0502020204030204" pitchFamily="34" charset="0"/>
                <a:cs typeface="Calibri" panose="020F0502020204030204" pitchFamily="34" charset="0"/>
              </a:rPr>
              <a:t>Ask ADS also clarifies requirements for the CDIPC and DISIPC certifications and ADS membership benefits, reducing confusion and saving you valuable time.</a:t>
            </a:r>
          </a:p>
          <a:p>
            <a:pPr>
              <a:buNone/>
            </a:pPr>
            <a:endParaRPr lang="en-US" dirty="0">
              <a:solidFill>
                <a:srgbClr val="374151"/>
              </a:solidFill>
              <a:effectLst/>
              <a:latin typeface="Calibri" panose="020F0502020204030204" pitchFamily="34" charset="0"/>
              <a:cs typeface="Calibri" panose="020F0502020204030204" pitchFamily="34" charset="0"/>
            </a:endParaRPr>
          </a:p>
          <a:p>
            <a:pPr>
              <a:buNone/>
            </a:pPr>
            <a:r>
              <a:rPr lang="en-US" dirty="0">
                <a:solidFill>
                  <a:srgbClr val="374151"/>
                </a:solidFill>
                <a:effectLst/>
                <a:latin typeface="Calibri" panose="020F0502020204030204" pitchFamily="34" charset="0"/>
                <a:cs typeface="Calibri" panose="020F0502020204030204" pitchFamily="34" charset="0"/>
              </a:rPr>
              <a:t>By centralizing all this information, Ask ADS dramatically cuts down the time you’d spend searching multiple sources. You get direct, consistent, and authoritative answers to help support your clinical decisions and day-to-day operations. </a:t>
            </a:r>
          </a:p>
          <a:p>
            <a:pPr>
              <a:buNone/>
            </a:pPr>
            <a:endParaRPr lang="en-US" dirty="0">
              <a:solidFill>
                <a:srgbClr val="374151"/>
              </a:solidFill>
              <a:effectLst/>
              <a:latin typeface="Calibri" panose="020F0502020204030204" pitchFamily="34" charset="0"/>
              <a:cs typeface="Calibri" panose="020F0502020204030204" pitchFamily="34" charset="0"/>
            </a:endParaRPr>
          </a:p>
          <a:p>
            <a:pPr>
              <a:buNone/>
            </a:pPr>
            <a:r>
              <a:rPr lang="en-US" dirty="0">
                <a:solidFill>
                  <a:srgbClr val="374151"/>
                </a:solidFill>
                <a:effectLst/>
                <a:latin typeface="Calibri" panose="020F0502020204030204" pitchFamily="34" charset="0"/>
                <a:cs typeface="Calibri" panose="020F0502020204030204" pitchFamily="34" charset="0"/>
              </a:rPr>
              <a:t>And a key feature: your feedback on Ask ADS’s responses helps make the tool even better. I’ll talk more about this in the next slide.</a:t>
            </a:r>
          </a:p>
          <a:p>
            <a:pPr>
              <a:buNone/>
            </a:pPr>
            <a:endParaRPr lang="en-US" sz="1200" b="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43E8648F-2360-2E43-B01F-8ED2407E5D33}" type="slidenum">
              <a:rPr lang="en-US" smtClean="0"/>
              <a:t>3</a:t>
            </a:fld>
            <a:endParaRPr lang="en-US"/>
          </a:p>
        </p:txBody>
      </p:sp>
    </p:spTree>
    <p:extLst>
      <p:ext uri="{BB962C8B-B14F-4D97-AF65-F5344CB8AC3E}">
        <p14:creationId xmlns:p14="http://schemas.microsoft.com/office/powerpoint/2010/main" val="3159668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66875" y="684213"/>
            <a:ext cx="3981450" cy="2239962"/>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cs typeface="Calibri" panose="020F0502020204030204" pitchFamily="34" charset="0"/>
              </a:rPr>
              <a:t>Ask ADS is still learning and improving every day from the feedback you share. If you like the answer, give it a thumbs up! But if the answer isn’t perfect, don’t be shy! Give it a thumbs down and explain why the answer didn’t meet your expectations.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Calibri" panose="020F0502020204030204" pitchFamily="34" charset="0"/>
                <a:ea typeface="Times New Roman" panose="02020603050405020304" pitchFamily="18" charset="0"/>
                <a:cs typeface="Calibri" panose="020F0502020204030204" pitchFamily="34" charset="0"/>
              </a:rPr>
              <a:t>If needed, suggest specific improvements or additional content that could enhance Ask ADS's performance. When providing feedback, be as specific as possible. For example, instead of saying “Ask ADS didn't understand my question," specify what part of the question was misunderstood and suggest how it could be addressed.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cs typeface="Calibri" panose="020F0502020204030204" pitchFamily="34" charset="0"/>
              </a:rPr>
              <a:t>Ask ADS is not a real person; it is an AI machine. To ensure Ask ADS is as helpful as possible, we all need to help the system learn. </a:t>
            </a:r>
          </a:p>
          <a:p>
            <a:endParaRPr lang="en-US" dirty="0"/>
          </a:p>
        </p:txBody>
      </p:sp>
      <p:sp>
        <p:nvSpPr>
          <p:cNvPr id="4" name="Slide Number Placeholder 3"/>
          <p:cNvSpPr>
            <a:spLocks noGrp="1"/>
          </p:cNvSpPr>
          <p:nvPr>
            <p:ph type="sldNum" sz="quarter" idx="5"/>
          </p:nvPr>
        </p:nvSpPr>
        <p:spPr/>
        <p:txBody>
          <a:bodyPr/>
          <a:lstStyle/>
          <a:p>
            <a:fld id="{43E8648F-2360-2E43-B01F-8ED2407E5D33}" type="slidenum">
              <a:rPr lang="en-US" smtClean="0"/>
              <a:t>4</a:t>
            </a:fld>
            <a:endParaRPr lang="en-US"/>
          </a:p>
        </p:txBody>
      </p:sp>
    </p:spTree>
    <p:extLst>
      <p:ext uri="{BB962C8B-B14F-4D97-AF65-F5344CB8AC3E}">
        <p14:creationId xmlns:p14="http://schemas.microsoft.com/office/powerpoint/2010/main" val="1421796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66875" y="684213"/>
            <a:ext cx="3981450" cy="2239962"/>
          </a:xfrm>
        </p:spPr>
      </p:sp>
      <p:sp>
        <p:nvSpPr>
          <p:cNvPr id="3" name="Notes Placeholder 2"/>
          <p:cNvSpPr>
            <a:spLocks noGrp="1"/>
          </p:cNvSpPr>
          <p:nvPr>
            <p:ph type="body" idx="1"/>
          </p:nvPr>
        </p:nvSpPr>
        <p:spPr/>
        <p:txBody>
          <a:bodyPr/>
          <a:lstStyle/>
          <a:p>
            <a:r>
              <a:rPr lang="en-US" dirty="0">
                <a:latin typeface="Calibri" panose="020F0502020204030204" pitchFamily="34" charset="0"/>
                <a:cs typeface="Calibri" panose="020F0502020204030204" pitchFamily="34" charset="0"/>
              </a:rPr>
              <a:t>When writing your prompt, you want to consider the following:</a:t>
            </a:r>
          </a:p>
          <a:p>
            <a:endParaRPr lang="en-US" dirty="0">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US" sz="1200" b="1" dirty="0">
                <a:latin typeface="Calibri" panose="020F0502020204030204" pitchFamily="34" charset="0"/>
                <a:cs typeface="Calibri" panose="020F0502020204030204" pitchFamily="34" charset="0"/>
              </a:rPr>
              <a:t>Ask One Question at a Time: </a:t>
            </a:r>
            <a:r>
              <a:rPr lang="en-US" sz="1200" dirty="0">
                <a:latin typeface="Calibri" panose="020F0502020204030204" pitchFamily="34" charset="0"/>
                <a:cs typeface="Calibri" panose="020F0502020204030204" pitchFamily="34" charset="0"/>
              </a:rPr>
              <a:t>This helps Ask ADS provide focused and detailed answers to each specific query you have. You can always ask follow-up questions. </a:t>
            </a:r>
          </a:p>
          <a:p>
            <a:pPr marL="171450" indent="-171450">
              <a:buFont typeface="Arial" panose="020B0604020202020204" pitchFamily="34" charset="0"/>
              <a:buChar char="•"/>
            </a:pPr>
            <a:r>
              <a:rPr lang="en-US" sz="1200" b="1" dirty="0">
                <a:latin typeface="Calibri" panose="020F0502020204030204" pitchFamily="34" charset="0"/>
                <a:cs typeface="Calibri" panose="020F0502020204030204" pitchFamily="34" charset="0"/>
              </a:rPr>
              <a:t>Be Specific: </a:t>
            </a:r>
            <a:r>
              <a:rPr lang="en-US" sz="1200" dirty="0">
                <a:latin typeface="Calibri" panose="020F0502020204030204" pitchFamily="34" charset="0"/>
                <a:cs typeface="Calibri" panose="020F0502020204030204" pitchFamily="34" charset="0"/>
              </a:rPr>
              <a:t>The more specific your question, the more targeted and relevant the responses will be. </a:t>
            </a:r>
          </a:p>
          <a:p>
            <a:pPr marL="171450" indent="-171450">
              <a:buFont typeface="Arial" panose="020B0604020202020204" pitchFamily="34" charset="0"/>
              <a:buChar char="•"/>
            </a:pPr>
            <a:r>
              <a:rPr lang="en-US" sz="1200" b="1" dirty="0">
                <a:latin typeface="Calibri" panose="020F0502020204030204" pitchFamily="34" charset="0"/>
                <a:cs typeface="Calibri" panose="020F0502020204030204" pitchFamily="34" charset="0"/>
              </a:rPr>
              <a:t>Provide Context: </a:t>
            </a:r>
            <a:r>
              <a:rPr lang="en-US" sz="1200" dirty="0">
                <a:latin typeface="Calibri" panose="020F0502020204030204" pitchFamily="34" charset="0"/>
                <a:cs typeface="Calibri" panose="020F0502020204030204" pitchFamily="34" charset="0"/>
              </a:rPr>
              <a:t>If your question concerns a specific scenario, subject, or issue, providing a brief background can help Ask ADS better understand the situation and tailor its response accordingly.</a:t>
            </a:r>
          </a:p>
          <a:p>
            <a:pPr marL="171450" indent="-171450">
              <a:buFont typeface="Arial" panose="020B0604020202020204" pitchFamily="34" charset="0"/>
              <a:buChar char="•"/>
            </a:pPr>
            <a:r>
              <a:rPr lang="en-US" sz="1200" b="1" dirty="0">
                <a:latin typeface="Calibri" panose="020F0502020204030204" pitchFamily="34" charset="0"/>
                <a:cs typeface="Calibri" panose="020F0502020204030204" pitchFamily="34" charset="0"/>
              </a:rPr>
              <a:t>Clarify Your Need: </a:t>
            </a:r>
            <a:r>
              <a:rPr lang="en-US" sz="1200" dirty="0">
                <a:latin typeface="Calibri" panose="020F0502020204030204" pitchFamily="34" charset="0"/>
                <a:cs typeface="Calibri" panose="020F0502020204030204" pitchFamily="34" charset="0"/>
              </a:rPr>
              <a:t>Whether it's advice, explanations, or resources, being clear about what you need helps with.</a:t>
            </a:r>
          </a:p>
          <a:p>
            <a:pPr marL="171450" indent="-171450">
              <a:buFont typeface="Arial" panose="020B0604020202020204" pitchFamily="34" charset="0"/>
              <a:buChar char="•"/>
            </a:pPr>
            <a:endParaRPr lang="en-US" dirty="0">
              <a:latin typeface="Calibri" panose="020F0502020204030204" pitchFamily="34" charset="0"/>
              <a:cs typeface="Calibri" panose="020F0502020204030204" pitchFamily="34" charset="0"/>
            </a:endParaRPr>
          </a:p>
          <a:p>
            <a:r>
              <a:rPr lang="en-US" sz="1200" dirty="0">
                <a:latin typeface="Calibri" panose="020F0502020204030204" pitchFamily="34" charset="0"/>
                <a:cs typeface="Calibri" panose="020F0502020204030204" pitchFamily="34" charset="0"/>
              </a:rPr>
              <a:t>On the next slide, we’re going to show a little video of Ask ADS in action.</a:t>
            </a:r>
          </a:p>
          <a:p>
            <a:endParaRPr lang="en-US" dirty="0"/>
          </a:p>
        </p:txBody>
      </p:sp>
      <p:sp>
        <p:nvSpPr>
          <p:cNvPr id="4" name="Slide Number Placeholder 3"/>
          <p:cNvSpPr>
            <a:spLocks noGrp="1"/>
          </p:cNvSpPr>
          <p:nvPr>
            <p:ph type="sldNum" sz="quarter" idx="5"/>
          </p:nvPr>
        </p:nvSpPr>
        <p:spPr/>
        <p:txBody>
          <a:bodyPr/>
          <a:lstStyle/>
          <a:p>
            <a:fld id="{43E8648F-2360-2E43-B01F-8ED2407E5D33}" type="slidenum">
              <a:rPr lang="en-US" smtClean="0"/>
              <a:t>5</a:t>
            </a:fld>
            <a:endParaRPr lang="en-US"/>
          </a:p>
        </p:txBody>
      </p:sp>
    </p:spTree>
    <p:extLst>
      <p:ext uri="{BB962C8B-B14F-4D97-AF65-F5344CB8AC3E}">
        <p14:creationId xmlns:p14="http://schemas.microsoft.com/office/powerpoint/2010/main" val="26173218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458788"/>
            <a:ext cx="3981450" cy="2239962"/>
          </a:xfrm>
        </p:spPr>
      </p:sp>
      <p:sp>
        <p:nvSpPr>
          <p:cNvPr id="3" name="Notes Placeholder 2"/>
          <p:cNvSpPr>
            <a:spLocks noGrp="1"/>
          </p:cNvSpPr>
          <p:nvPr>
            <p:ph type="body" idx="1"/>
          </p:nvPr>
        </p:nvSpPr>
        <p:spPr/>
        <p:txBody>
          <a:bodyPr/>
          <a:lstStyle/>
          <a:p>
            <a:r>
              <a:rPr lang="en-US">
                <a:latin typeface="Calibri" panose="020F0502020204030204" pitchFamily="34" charset="0"/>
                <a:cs typeface="Calibri" panose="020F0502020204030204" pitchFamily="34" charset="0"/>
              </a:rPr>
              <a:t>From the homepage of the ADS website, you can click on the Ask ADS menu item. </a:t>
            </a:r>
          </a:p>
          <a:p>
            <a:endParaRPr lang="en-US">
              <a:latin typeface="Calibri" panose="020F0502020204030204" pitchFamily="34" charset="0"/>
              <a:cs typeface="Calibri" panose="020F0502020204030204" pitchFamily="34" charset="0"/>
            </a:endParaRPr>
          </a:p>
          <a:p>
            <a:r>
              <a:rPr lang="en-US">
                <a:latin typeface="Calibri" panose="020F0502020204030204" pitchFamily="34" charset="0"/>
                <a:cs typeface="Calibri" panose="020F0502020204030204" pitchFamily="34" charset="0"/>
              </a:rPr>
              <a:t>Since everyone will be trying Ask ADS for the first time, you will fill out a quick registration form. You’ll complete the form and attest to the Terms of Use.</a:t>
            </a:r>
          </a:p>
          <a:p>
            <a:endParaRPr lang="en-US">
              <a:latin typeface="Calibri" panose="020F0502020204030204" pitchFamily="34" charset="0"/>
              <a:cs typeface="Calibri" panose="020F0502020204030204" pitchFamily="34" charset="0"/>
            </a:endParaRPr>
          </a:p>
          <a:p>
            <a:r>
              <a:rPr lang="en-US">
                <a:latin typeface="Calibri" panose="020F0502020204030204" pitchFamily="34" charset="0"/>
                <a:cs typeface="Calibri" panose="020F0502020204030204" pitchFamily="34" charset="0"/>
              </a:rPr>
              <a:t>After completing the form, you’ll get linked to the webpage with the Ask ADS widget.</a:t>
            </a:r>
          </a:p>
          <a:p>
            <a:endParaRPr lang="en-US">
              <a:latin typeface="Calibri" panose="020F0502020204030204" pitchFamily="34" charset="0"/>
              <a:cs typeface="Calibri" panose="020F0502020204030204" pitchFamily="34" charset="0"/>
            </a:endParaRPr>
          </a:p>
          <a:p>
            <a:r>
              <a:rPr lang="en-US">
                <a:latin typeface="Calibri" panose="020F0502020204030204" pitchFamily="34" charset="0"/>
                <a:cs typeface="Calibri" panose="020F0502020204030204" pitchFamily="34" charset="0"/>
              </a:rPr>
              <a:t>There a few sample questions that you can click on to get started.</a:t>
            </a:r>
          </a:p>
          <a:p>
            <a:endParaRPr lang="en-US">
              <a:latin typeface="Calibri" panose="020F0502020204030204" pitchFamily="34" charset="0"/>
              <a:cs typeface="Calibri" panose="020F0502020204030204" pitchFamily="34" charset="0"/>
            </a:endParaRPr>
          </a:p>
          <a:p>
            <a:r>
              <a:rPr lang="en-US">
                <a:latin typeface="Calibri" panose="020F0502020204030204" pitchFamily="34" charset="0"/>
                <a:cs typeface="Calibri" panose="020F0502020204030204" pitchFamily="34" charset="0"/>
              </a:rPr>
              <a:t>Ask ADS will start researching your question and work on responding. Each response will include the source information from which it is pulled. </a:t>
            </a:r>
          </a:p>
          <a:p>
            <a:endParaRPr lang="en-US">
              <a:latin typeface="Calibri" panose="020F0502020204030204" pitchFamily="34" charset="0"/>
              <a:cs typeface="Calibri" panose="020F0502020204030204" pitchFamily="34" charset="0"/>
            </a:endParaRPr>
          </a:p>
          <a:p>
            <a:r>
              <a:rPr lang="en-US">
                <a:latin typeface="Calibri" panose="020F0502020204030204" pitchFamily="34" charset="0"/>
                <a:cs typeface="Calibri" panose="020F0502020204030204" pitchFamily="34" charset="0"/>
              </a:rPr>
              <a:t>Under the “You Might Also Be Interested In” section, there may be additional links to other resources.</a:t>
            </a:r>
          </a:p>
          <a:p>
            <a:endParaRPr lang="en-US">
              <a:latin typeface="Calibri" panose="020F0502020204030204" pitchFamily="34" charset="0"/>
              <a:cs typeface="Calibri" panose="020F0502020204030204" pitchFamily="34" charset="0"/>
            </a:endParaRPr>
          </a:p>
          <a:p>
            <a:r>
              <a:rPr lang="en-US">
                <a:latin typeface="Calibri" panose="020F0502020204030204" pitchFamily="34" charset="0"/>
                <a:cs typeface="Calibri" panose="020F0502020204030204" pitchFamily="34" charset="0"/>
              </a:rPr>
              <a:t>You’ll also find the thumbs-up and thumbs-down icons. Hit the thumbs up icon if you liked the </a:t>
            </a:r>
            <a:r>
              <a:rPr lang="en-US" err="1">
                <a:latin typeface="Calibri" panose="020F0502020204030204" pitchFamily="34" charset="0"/>
                <a:cs typeface="Calibri" panose="020F0502020204030204" pitchFamily="34" charset="0"/>
              </a:rPr>
              <a:t>response</a:t>
            </a:r>
            <a:r>
              <a:rPr lang="en-US">
                <a:latin typeface="Calibri" panose="020F0502020204030204" pitchFamily="34" charset="0"/>
                <a:cs typeface="Calibri" panose="020F0502020204030204" pitchFamily="34" charset="0"/>
              </a:rPr>
              <a:t>. Hit the thumbs down if you did not like the response and provide specific feedback on how the answer could have been approved.</a:t>
            </a:r>
          </a:p>
          <a:p>
            <a:endParaRPr lang="en-US">
              <a:latin typeface="Calibri" panose="020F0502020204030204" pitchFamily="34" charset="0"/>
              <a:cs typeface="Calibri" panose="020F0502020204030204" pitchFamily="34" charset="0"/>
            </a:endParaRPr>
          </a:p>
          <a:p>
            <a:r>
              <a:rPr lang="en-US">
                <a:latin typeface="Calibri" panose="020F0502020204030204" pitchFamily="34" charset="0"/>
                <a:cs typeface="Calibri" panose="020F0502020204030204" pitchFamily="34" charset="0"/>
              </a:rPr>
              <a:t>Here’s another example question asking about “Can I make my own DIY disinfectant wipes”. You’ll see Ask ADS has written a response and provided a variety of additional resource links for you to check out.</a:t>
            </a:r>
          </a:p>
          <a:p>
            <a:endParaRPr lang="en-US">
              <a:latin typeface="Calibri" panose="020F0502020204030204" pitchFamily="34" charset="0"/>
              <a:cs typeface="Calibri" panose="020F0502020204030204" pitchFamily="34" charset="0"/>
            </a:endParaRPr>
          </a:p>
          <a:p>
            <a:r>
              <a:rPr lang="en-US">
                <a:latin typeface="Calibri" panose="020F0502020204030204" pitchFamily="34" charset="0"/>
                <a:cs typeface="Calibri" panose="020F0502020204030204" pitchFamily="34" charset="0"/>
              </a:rPr>
              <a:t>At any time, you can click the download icon, download and save, and/or print a PDF of your answers and responses.</a:t>
            </a:r>
          </a:p>
          <a:p>
            <a:endParaRPr lang="en-US">
              <a:latin typeface="Calibri" panose="020F0502020204030204" pitchFamily="34" charset="0"/>
              <a:cs typeface="Calibri" panose="020F0502020204030204" pitchFamily="34" charset="0"/>
            </a:endParaRPr>
          </a:p>
          <a:p>
            <a:r>
              <a:rPr lang="en-US">
                <a:latin typeface="Calibri" panose="020F0502020204030204" pitchFamily="34" charset="0"/>
                <a:cs typeface="Calibri" panose="020F0502020204030204" pitchFamily="34" charset="0"/>
              </a:rPr>
              <a:t>We hope everyone starts submitting questions to Ask ADS, and shares this incredible new resource with your entire team. It will be available to everyone for a limited time, and will eventually become a members-only resource. </a:t>
            </a:r>
          </a:p>
          <a:p>
            <a:endParaRPr lang="en-US"/>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43E8648F-2360-2E43-B01F-8ED2407E5D33}" type="slidenum">
              <a:rPr lang="en-US" smtClean="0"/>
              <a:t>6</a:t>
            </a:fld>
            <a:endParaRPr lang="en-US"/>
          </a:p>
        </p:txBody>
      </p:sp>
    </p:spTree>
    <p:extLst>
      <p:ext uri="{BB962C8B-B14F-4D97-AF65-F5344CB8AC3E}">
        <p14:creationId xmlns:p14="http://schemas.microsoft.com/office/powerpoint/2010/main" val="3107735584"/>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1.svg"/><Relationship Id="rId7" Type="http://schemas.openxmlformats.org/officeDocument/2006/relationships/image" Target="../media/image13.sv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6.sv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1.svg"/><Relationship Id="rId7" Type="http://schemas.openxmlformats.org/officeDocument/2006/relationships/image" Target="../media/image13.sv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6.sv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C0EBA8E-3E0F-FA85-C208-C20198D9DFBE}"/>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a:extLst>
              <a:ext uri="{FF2B5EF4-FFF2-40B4-BE49-F238E27FC236}">
                <a16:creationId xmlns:a16="http://schemas.microsoft.com/office/drawing/2014/main" id="{70912A38-6515-8541-0F67-D5FE1C03938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24097" y="4261674"/>
            <a:ext cx="2658291" cy="2589244"/>
          </a:xfrm>
          <a:prstGeom prst="rect">
            <a:avLst/>
          </a:prstGeom>
        </p:spPr>
      </p:pic>
      <p:pic>
        <p:nvPicPr>
          <p:cNvPr id="18" name="Graphic 17">
            <a:extLst>
              <a:ext uri="{FF2B5EF4-FFF2-40B4-BE49-F238E27FC236}">
                <a16:creationId xmlns:a16="http://schemas.microsoft.com/office/drawing/2014/main" id="{2D8C38DD-D730-5D43-5EE5-FFFF02CE794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274487" y="-59345"/>
            <a:ext cx="2917514" cy="2841734"/>
          </a:xfrm>
          <a:prstGeom prst="rect">
            <a:avLst/>
          </a:prstGeom>
        </p:spPr>
      </p:pic>
      <p:sp>
        <p:nvSpPr>
          <p:cNvPr id="13" name="Rectangle 12">
            <a:extLst>
              <a:ext uri="{FF2B5EF4-FFF2-40B4-BE49-F238E27FC236}">
                <a16:creationId xmlns:a16="http://schemas.microsoft.com/office/drawing/2014/main" id="{EFC5FCF2-95CE-63C0-5A30-6361073119C6}"/>
              </a:ext>
            </a:extLst>
          </p:cNvPr>
          <p:cNvSpPr/>
          <p:nvPr userDrawn="1"/>
        </p:nvSpPr>
        <p:spPr>
          <a:xfrm>
            <a:off x="1175739" y="1076486"/>
            <a:ext cx="9840522" cy="3767889"/>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a:extLst>
              <a:ext uri="{FF2B5EF4-FFF2-40B4-BE49-F238E27FC236}">
                <a16:creationId xmlns:a16="http://schemas.microsoft.com/office/drawing/2014/main" id="{610629FB-3BAF-C4C2-BD85-B37D81A0129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9664924" y="1036604"/>
            <a:ext cx="1003076" cy="977022"/>
          </a:xfrm>
          <a:prstGeom prst="rect">
            <a:avLst/>
          </a:prstGeom>
        </p:spPr>
      </p:pic>
      <p:pic>
        <p:nvPicPr>
          <p:cNvPr id="20" name="Graphic 19">
            <a:extLst>
              <a:ext uri="{FF2B5EF4-FFF2-40B4-BE49-F238E27FC236}">
                <a16:creationId xmlns:a16="http://schemas.microsoft.com/office/drawing/2014/main" id="{CF39323D-B05C-54CA-E3C6-8220FBBDDC93}"/>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9633857" y="103717"/>
            <a:ext cx="634734" cy="634734"/>
          </a:xfrm>
          <a:prstGeom prst="rect">
            <a:avLst/>
          </a:prstGeom>
        </p:spPr>
      </p:pic>
      <p:pic>
        <p:nvPicPr>
          <p:cNvPr id="21" name="Graphic 20">
            <a:extLst>
              <a:ext uri="{FF2B5EF4-FFF2-40B4-BE49-F238E27FC236}">
                <a16:creationId xmlns:a16="http://schemas.microsoft.com/office/drawing/2014/main" id="{27C2B94F-595C-FFCD-A941-BABB8DBFC06A}"/>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555778" y="1568662"/>
            <a:ext cx="444964" cy="444964"/>
          </a:xfrm>
          <a:prstGeom prst="rect">
            <a:avLst/>
          </a:prstGeom>
        </p:spPr>
      </p:pic>
      <p:pic>
        <p:nvPicPr>
          <p:cNvPr id="23" name="Graphic 22">
            <a:extLst>
              <a:ext uri="{FF2B5EF4-FFF2-40B4-BE49-F238E27FC236}">
                <a16:creationId xmlns:a16="http://schemas.microsoft.com/office/drawing/2014/main" id="{E6CC6E3B-1E53-4336-C13E-37D80C9A40E8}"/>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871025" y="3728681"/>
            <a:ext cx="856076" cy="833840"/>
          </a:xfrm>
          <a:prstGeom prst="rect">
            <a:avLst/>
          </a:prstGeom>
        </p:spPr>
      </p:pic>
      <p:pic>
        <p:nvPicPr>
          <p:cNvPr id="26" name="Picture 25" descr="A purple and green logo&#10;&#10;Description automatically generated">
            <a:extLst>
              <a:ext uri="{FF2B5EF4-FFF2-40B4-BE49-F238E27FC236}">
                <a16:creationId xmlns:a16="http://schemas.microsoft.com/office/drawing/2014/main" id="{58756123-8778-BB29-4B34-F1EB76ACDC6C}"/>
              </a:ext>
            </a:extLst>
          </p:cNvPr>
          <p:cNvPicPr>
            <a:picLocks noChangeAspect="1"/>
          </p:cNvPicPr>
          <p:nvPr userDrawn="1"/>
        </p:nvPicPr>
        <p:blipFill>
          <a:blip r:embed="rId8"/>
          <a:stretch>
            <a:fillRect/>
          </a:stretch>
        </p:blipFill>
        <p:spPr>
          <a:xfrm>
            <a:off x="4684487" y="5135365"/>
            <a:ext cx="2823027" cy="1293600"/>
          </a:xfrm>
          <a:prstGeom prst="rect">
            <a:avLst/>
          </a:prstGeom>
        </p:spPr>
      </p:pic>
      <p:sp>
        <p:nvSpPr>
          <p:cNvPr id="25" name="Rectangle 24">
            <a:extLst>
              <a:ext uri="{FF2B5EF4-FFF2-40B4-BE49-F238E27FC236}">
                <a16:creationId xmlns:a16="http://schemas.microsoft.com/office/drawing/2014/main" id="{97635E8F-5BB3-6821-F544-462CF12CD0A9}"/>
              </a:ext>
            </a:extLst>
          </p:cNvPr>
          <p:cNvSpPr/>
          <p:nvPr userDrawn="1"/>
        </p:nvSpPr>
        <p:spPr>
          <a:xfrm>
            <a:off x="1175739" y="1076486"/>
            <a:ext cx="291741" cy="376788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8F5A2F6-651A-D5CB-2C5F-355519B46144}"/>
              </a:ext>
            </a:extLst>
          </p:cNvPr>
          <p:cNvSpPr>
            <a:spLocks noGrp="1"/>
          </p:cNvSpPr>
          <p:nvPr>
            <p:ph type="ctrTitle"/>
          </p:nvPr>
        </p:nvSpPr>
        <p:spPr>
          <a:xfrm>
            <a:off x="1468713" y="1167387"/>
            <a:ext cx="9546315" cy="2096614"/>
          </a:xfrm>
        </p:spPr>
        <p:txBody>
          <a:bodyPr anchor="b">
            <a:normAutofit/>
          </a:bodyPr>
          <a:lstStyle>
            <a:lvl1pPr algn="ctr">
              <a:defRPr sz="4800">
                <a:solidFill>
                  <a:schemeClr val="bg1"/>
                </a:solidFill>
              </a:defRPr>
            </a:lvl1pPr>
          </a:lstStyle>
          <a:p>
            <a:r>
              <a:rPr lang="en-US" dirty="0"/>
              <a:t>Click to edit Master title style</a:t>
            </a:r>
          </a:p>
        </p:txBody>
      </p:sp>
      <p:sp>
        <p:nvSpPr>
          <p:cNvPr id="3" name="Subtitle 2">
            <a:extLst>
              <a:ext uri="{FF2B5EF4-FFF2-40B4-BE49-F238E27FC236}">
                <a16:creationId xmlns:a16="http://schemas.microsoft.com/office/drawing/2014/main" id="{E11DE5EF-2538-F99C-5755-F28C2E52F3EA}"/>
              </a:ext>
            </a:extLst>
          </p:cNvPr>
          <p:cNvSpPr>
            <a:spLocks noGrp="1"/>
          </p:cNvSpPr>
          <p:nvPr>
            <p:ph type="subTitle" idx="1"/>
          </p:nvPr>
        </p:nvSpPr>
        <p:spPr>
          <a:xfrm>
            <a:off x="1467480" y="3602038"/>
            <a:ext cx="9547548" cy="1087126"/>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68269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79AD5-2B76-A405-658E-9169A19CFBA7}"/>
              </a:ext>
            </a:extLst>
          </p:cNvPr>
          <p:cNvSpPr>
            <a:spLocks noGrp="1"/>
          </p:cNvSpPr>
          <p:nvPr>
            <p:ph type="title"/>
          </p:nvPr>
        </p:nvSpPr>
        <p:spPr>
          <a:xfrm>
            <a:off x="839788" y="672736"/>
            <a:ext cx="3932237" cy="1384663"/>
          </a:xfrm>
        </p:spPr>
        <p:txBody>
          <a:bodyPr anchor="b"/>
          <a:lstStyle>
            <a:lvl1pPr>
              <a:defRPr sz="3200"/>
            </a:lvl1pPr>
          </a:lstStyle>
          <a:p>
            <a:r>
              <a:rPr lang="en-US" dirty="0"/>
              <a:t>Click to edit Master title style</a:t>
            </a:r>
          </a:p>
        </p:txBody>
      </p:sp>
      <p:sp>
        <p:nvSpPr>
          <p:cNvPr id="3" name="Picture Placeholder 2">
            <a:extLst>
              <a:ext uri="{FF2B5EF4-FFF2-40B4-BE49-F238E27FC236}">
                <a16:creationId xmlns:a16="http://schemas.microsoft.com/office/drawing/2014/main" id="{8E99AC22-5A5C-234F-D1DF-AE15A1C0D1FD}"/>
              </a:ext>
            </a:extLst>
          </p:cNvPr>
          <p:cNvSpPr>
            <a:spLocks noGrp="1"/>
          </p:cNvSpPr>
          <p:nvPr>
            <p:ph type="pic" idx="1"/>
          </p:nvPr>
        </p:nvSpPr>
        <p:spPr>
          <a:xfrm>
            <a:off x="5183188" y="987425"/>
            <a:ext cx="6172200" cy="519130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8F43685-4C0B-4BDD-E925-FA310877E0E3}"/>
              </a:ext>
            </a:extLst>
          </p:cNvPr>
          <p:cNvSpPr>
            <a:spLocks noGrp="1"/>
          </p:cNvSpPr>
          <p:nvPr>
            <p:ph type="body" sz="half" idx="2"/>
          </p:nvPr>
        </p:nvSpPr>
        <p:spPr>
          <a:xfrm>
            <a:off x="839788" y="2168433"/>
            <a:ext cx="3932237" cy="401029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1732223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ebinar Title Slid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C0EBA8E-3E0F-FA85-C208-C20198D9DFBE}"/>
              </a:ext>
            </a:extLst>
          </p:cNvPr>
          <p:cNvSpPr/>
          <p:nvPr userDrawn="1"/>
        </p:nvSpPr>
        <p:spPr>
          <a:xfrm>
            <a:off x="-5566" y="-7082"/>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a:extLst>
              <a:ext uri="{FF2B5EF4-FFF2-40B4-BE49-F238E27FC236}">
                <a16:creationId xmlns:a16="http://schemas.microsoft.com/office/drawing/2014/main" id="{70912A38-6515-8541-0F67-D5FE1C03938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24097" y="4261674"/>
            <a:ext cx="2658291" cy="2589244"/>
          </a:xfrm>
          <a:prstGeom prst="rect">
            <a:avLst/>
          </a:prstGeom>
        </p:spPr>
      </p:pic>
      <p:pic>
        <p:nvPicPr>
          <p:cNvPr id="18" name="Graphic 17">
            <a:extLst>
              <a:ext uri="{FF2B5EF4-FFF2-40B4-BE49-F238E27FC236}">
                <a16:creationId xmlns:a16="http://schemas.microsoft.com/office/drawing/2014/main" id="{2D8C38DD-D730-5D43-5EE5-FFFF02CE794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274487" y="-59345"/>
            <a:ext cx="2917514" cy="2841734"/>
          </a:xfrm>
          <a:prstGeom prst="rect">
            <a:avLst/>
          </a:prstGeom>
        </p:spPr>
      </p:pic>
      <p:sp>
        <p:nvSpPr>
          <p:cNvPr id="13" name="Rectangle 12">
            <a:extLst>
              <a:ext uri="{FF2B5EF4-FFF2-40B4-BE49-F238E27FC236}">
                <a16:creationId xmlns:a16="http://schemas.microsoft.com/office/drawing/2014/main" id="{EFC5FCF2-95CE-63C0-5A30-6361073119C6}"/>
              </a:ext>
            </a:extLst>
          </p:cNvPr>
          <p:cNvSpPr/>
          <p:nvPr userDrawn="1"/>
        </p:nvSpPr>
        <p:spPr>
          <a:xfrm>
            <a:off x="1175739" y="1683036"/>
            <a:ext cx="9840522" cy="3767889"/>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a:extLst>
              <a:ext uri="{FF2B5EF4-FFF2-40B4-BE49-F238E27FC236}">
                <a16:creationId xmlns:a16="http://schemas.microsoft.com/office/drawing/2014/main" id="{610629FB-3BAF-C4C2-BD85-B37D81A0129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9664924" y="1643154"/>
            <a:ext cx="1003076" cy="977022"/>
          </a:xfrm>
          <a:prstGeom prst="rect">
            <a:avLst/>
          </a:prstGeom>
        </p:spPr>
      </p:pic>
      <p:pic>
        <p:nvPicPr>
          <p:cNvPr id="20" name="Graphic 19">
            <a:extLst>
              <a:ext uri="{FF2B5EF4-FFF2-40B4-BE49-F238E27FC236}">
                <a16:creationId xmlns:a16="http://schemas.microsoft.com/office/drawing/2014/main" id="{CF39323D-B05C-54CA-E3C6-8220FBBDDC93}"/>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9633857" y="103717"/>
            <a:ext cx="634734" cy="634734"/>
          </a:xfrm>
          <a:prstGeom prst="rect">
            <a:avLst/>
          </a:prstGeom>
        </p:spPr>
      </p:pic>
      <p:pic>
        <p:nvPicPr>
          <p:cNvPr id="21" name="Graphic 20">
            <a:extLst>
              <a:ext uri="{FF2B5EF4-FFF2-40B4-BE49-F238E27FC236}">
                <a16:creationId xmlns:a16="http://schemas.microsoft.com/office/drawing/2014/main" id="{27C2B94F-595C-FFCD-A941-BABB8DBFC06A}"/>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555778" y="1568662"/>
            <a:ext cx="444964" cy="444964"/>
          </a:xfrm>
          <a:prstGeom prst="rect">
            <a:avLst/>
          </a:prstGeom>
        </p:spPr>
      </p:pic>
      <p:pic>
        <p:nvPicPr>
          <p:cNvPr id="23" name="Graphic 22">
            <a:extLst>
              <a:ext uri="{FF2B5EF4-FFF2-40B4-BE49-F238E27FC236}">
                <a16:creationId xmlns:a16="http://schemas.microsoft.com/office/drawing/2014/main" id="{E6CC6E3B-1E53-4336-C13E-37D80C9A40E8}"/>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871025" y="4335231"/>
            <a:ext cx="856076" cy="833840"/>
          </a:xfrm>
          <a:prstGeom prst="rect">
            <a:avLst/>
          </a:prstGeom>
        </p:spPr>
      </p:pic>
      <p:sp>
        <p:nvSpPr>
          <p:cNvPr id="25" name="Rectangle 24">
            <a:extLst>
              <a:ext uri="{FF2B5EF4-FFF2-40B4-BE49-F238E27FC236}">
                <a16:creationId xmlns:a16="http://schemas.microsoft.com/office/drawing/2014/main" id="{97635E8F-5BB3-6821-F544-462CF12CD0A9}"/>
              </a:ext>
            </a:extLst>
          </p:cNvPr>
          <p:cNvSpPr/>
          <p:nvPr userDrawn="1"/>
        </p:nvSpPr>
        <p:spPr>
          <a:xfrm>
            <a:off x="1175739" y="1683036"/>
            <a:ext cx="291741" cy="376788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8F5A2F6-651A-D5CB-2C5F-355519B46144}"/>
              </a:ext>
            </a:extLst>
          </p:cNvPr>
          <p:cNvSpPr>
            <a:spLocks noGrp="1"/>
          </p:cNvSpPr>
          <p:nvPr>
            <p:ph type="ctrTitle" hasCustomPrompt="1"/>
          </p:nvPr>
        </p:nvSpPr>
        <p:spPr>
          <a:xfrm>
            <a:off x="1468713" y="1773937"/>
            <a:ext cx="9546315" cy="1790824"/>
          </a:xfrm>
        </p:spPr>
        <p:txBody>
          <a:bodyPr anchor="b">
            <a:normAutofit/>
          </a:bodyPr>
          <a:lstStyle>
            <a:lvl1pPr algn="ctr">
              <a:defRPr sz="4800">
                <a:solidFill>
                  <a:schemeClr val="bg1"/>
                </a:solidFill>
              </a:defRPr>
            </a:lvl1pPr>
          </a:lstStyle>
          <a:p>
            <a:r>
              <a:rPr lang="en-US" dirty="0"/>
              <a:t>Click to add Webinar title</a:t>
            </a:r>
          </a:p>
        </p:txBody>
      </p:sp>
      <p:sp>
        <p:nvSpPr>
          <p:cNvPr id="3" name="Subtitle 2">
            <a:extLst>
              <a:ext uri="{FF2B5EF4-FFF2-40B4-BE49-F238E27FC236}">
                <a16:creationId xmlns:a16="http://schemas.microsoft.com/office/drawing/2014/main" id="{E11DE5EF-2538-F99C-5755-F28C2E52F3EA}"/>
              </a:ext>
            </a:extLst>
          </p:cNvPr>
          <p:cNvSpPr>
            <a:spLocks noGrp="1"/>
          </p:cNvSpPr>
          <p:nvPr>
            <p:ph type="subTitle" idx="1" hasCustomPrompt="1"/>
          </p:nvPr>
        </p:nvSpPr>
        <p:spPr>
          <a:xfrm>
            <a:off x="1467480" y="3849354"/>
            <a:ext cx="9547548" cy="791537"/>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Speaker’s info</a:t>
            </a:r>
          </a:p>
        </p:txBody>
      </p:sp>
      <p:pic>
        <p:nvPicPr>
          <p:cNvPr id="4" name="Picture 3" descr="A purple and green logo&#10;&#10;Description automatically generated">
            <a:extLst>
              <a:ext uri="{FF2B5EF4-FFF2-40B4-BE49-F238E27FC236}">
                <a16:creationId xmlns:a16="http://schemas.microsoft.com/office/drawing/2014/main" id="{B2C8F4D2-BBEE-48B8-C25E-0474F24151FF}"/>
              </a:ext>
            </a:extLst>
          </p:cNvPr>
          <p:cNvPicPr>
            <a:picLocks noChangeAspect="1"/>
          </p:cNvPicPr>
          <p:nvPr userDrawn="1"/>
        </p:nvPicPr>
        <p:blipFill>
          <a:blip r:embed="rId8"/>
          <a:stretch>
            <a:fillRect/>
          </a:stretch>
        </p:blipFill>
        <p:spPr>
          <a:xfrm>
            <a:off x="4684487" y="187445"/>
            <a:ext cx="2823027" cy="1293600"/>
          </a:xfrm>
          <a:prstGeom prst="rect">
            <a:avLst/>
          </a:prstGeom>
        </p:spPr>
      </p:pic>
      <p:sp>
        <p:nvSpPr>
          <p:cNvPr id="6" name="TextBox 5">
            <a:extLst>
              <a:ext uri="{FF2B5EF4-FFF2-40B4-BE49-F238E27FC236}">
                <a16:creationId xmlns:a16="http://schemas.microsoft.com/office/drawing/2014/main" id="{E214041F-3684-3479-C6A2-135C324A7604}"/>
              </a:ext>
            </a:extLst>
          </p:cNvPr>
          <p:cNvSpPr txBox="1"/>
          <p:nvPr userDrawn="1"/>
        </p:nvSpPr>
        <p:spPr>
          <a:xfrm>
            <a:off x="3481754" y="5760720"/>
            <a:ext cx="2092960" cy="523220"/>
          </a:xfrm>
          <a:prstGeom prst="rect">
            <a:avLst/>
          </a:prstGeom>
          <a:noFill/>
        </p:spPr>
        <p:txBody>
          <a:bodyPr wrap="square" rtlCol="0">
            <a:spAutoFit/>
          </a:bodyPr>
          <a:lstStyle/>
          <a:p>
            <a:pPr algn="r"/>
            <a:r>
              <a:rPr lang="en-US" sz="1400" dirty="0">
                <a:solidFill>
                  <a:schemeClr val="tx1">
                    <a:lumMod val="75000"/>
                    <a:lumOff val="25000"/>
                  </a:schemeClr>
                </a:solidFill>
              </a:rPr>
              <a:t>Educational Funding Provided by</a:t>
            </a:r>
          </a:p>
        </p:txBody>
      </p:sp>
      <p:sp>
        <p:nvSpPr>
          <p:cNvPr id="8" name="Picture Placeholder 7">
            <a:extLst>
              <a:ext uri="{FF2B5EF4-FFF2-40B4-BE49-F238E27FC236}">
                <a16:creationId xmlns:a16="http://schemas.microsoft.com/office/drawing/2014/main" id="{D96A725E-C68C-F2E4-8764-F846D7BE6A0E}"/>
              </a:ext>
            </a:extLst>
          </p:cNvPr>
          <p:cNvSpPr>
            <a:spLocks noGrp="1"/>
          </p:cNvSpPr>
          <p:nvPr>
            <p:ph type="pic" sz="quarter" idx="10" hasCustomPrompt="1"/>
          </p:nvPr>
        </p:nvSpPr>
        <p:spPr>
          <a:xfrm>
            <a:off x="5907893" y="5618163"/>
            <a:ext cx="3057525" cy="955357"/>
          </a:xfrm>
        </p:spPr>
        <p:txBody>
          <a:bodyPr>
            <a:normAutofit/>
          </a:bodyPr>
          <a:lstStyle>
            <a:lvl1pPr marL="0" indent="0">
              <a:buNone/>
              <a:defRPr sz="1800"/>
            </a:lvl1pPr>
          </a:lstStyle>
          <a:p>
            <a:r>
              <a:rPr lang="en-US" dirty="0"/>
              <a:t>Click to add sponsor’s logo</a:t>
            </a:r>
          </a:p>
        </p:txBody>
      </p:sp>
      <p:cxnSp>
        <p:nvCxnSpPr>
          <p:cNvPr id="10" name="Straight Connector 9">
            <a:extLst>
              <a:ext uri="{FF2B5EF4-FFF2-40B4-BE49-F238E27FC236}">
                <a16:creationId xmlns:a16="http://schemas.microsoft.com/office/drawing/2014/main" id="{9E3FA5CC-CA58-006B-D5C4-99EE34C84CAF}"/>
              </a:ext>
            </a:extLst>
          </p:cNvPr>
          <p:cNvCxnSpPr>
            <a:cxnSpLocks/>
          </p:cNvCxnSpPr>
          <p:nvPr userDrawn="1"/>
        </p:nvCxnSpPr>
        <p:spPr>
          <a:xfrm>
            <a:off x="5609883" y="5760720"/>
            <a:ext cx="0" cy="523220"/>
          </a:xfrm>
          <a:prstGeom prst="line">
            <a:avLst/>
          </a:prstGeom>
          <a:ln w="12700">
            <a:solidFill>
              <a:schemeClr val="tx1">
                <a:lumMod val="75000"/>
                <a:lumOff val="25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47541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F35E3-2647-A768-A767-63825D7D21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F9B8AC0-1317-981D-DAA0-2CE5C5F02B17}"/>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057947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45110F8-C380-ECF2-CF13-96A865EC8751}"/>
              </a:ext>
            </a:extLst>
          </p:cNvPr>
          <p:cNvSpPr/>
          <p:nvPr userDrawn="1"/>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919306B-DECD-0B25-E2B4-A591067CAA29}"/>
              </a:ext>
            </a:extLst>
          </p:cNvPr>
          <p:cNvSpPr>
            <a:spLocks noGrp="1"/>
          </p:cNvSpPr>
          <p:nvPr>
            <p:ph type="title"/>
          </p:nvPr>
        </p:nvSpPr>
        <p:spPr>
          <a:xfrm>
            <a:off x="831850" y="1072657"/>
            <a:ext cx="10515600" cy="2667390"/>
          </a:xfrm>
        </p:spPr>
        <p:txBody>
          <a:bodyPr anchor="b"/>
          <a:lstStyle>
            <a:lvl1pPr>
              <a:defRPr sz="6000">
                <a:solidFill>
                  <a:schemeClr val="bg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FAB04511-84C8-1B98-F6EE-7384A7D188A5}"/>
              </a:ext>
            </a:extLst>
          </p:cNvPr>
          <p:cNvSpPr>
            <a:spLocks noGrp="1"/>
          </p:cNvSpPr>
          <p:nvPr>
            <p:ph type="body" idx="1"/>
          </p:nvPr>
        </p:nvSpPr>
        <p:spPr>
          <a:xfrm>
            <a:off x="831850" y="3952381"/>
            <a:ext cx="10515600" cy="1500187"/>
          </a:xfrm>
        </p:spPr>
        <p:txBody>
          <a:bodyPr/>
          <a:lstStyle>
            <a:lvl1pPr marL="0" indent="0">
              <a:buNone/>
              <a:defRPr sz="2400">
                <a:solidFill>
                  <a:schemeClr val="bg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pic>
        <p:nvPicPr>
          <p:cNvPr id="10" name="Graphic 9">
            <a:extLst>
              <a:ext uri="{FF2B5EF4-FFF2-40B4-BE49-F238E27FC236}">
                <a16:creationId xmlns:a16="http://schemas.microsoft.com/office/drawing/2014/main" id="{48EACAF9-9E1C-4B08-F1FE-675E9B3F665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309691" y="-194257"/>
            <a:ext cx="6032211" cy="5875529"/>
          </a:xfrm>
          <a:prstGeom prst="rect">
            <a:avLst/>
          </a:prstGeom>
        </p:spPr>
      </p:pic>
      <p:sp>
        <p:nvSpPr>
          <p:cNvPr id="11" name="Rectangle 10">
            <a:extLst>
              <a:ext uri="{FF2B5EF4-FFF2-40B4-BE49-F238E27FC236}">
                <a16:creationId xmlns:a16="http://schemas.microsoft.com/office/drawing/2014/main" id="{18E5FCFA-234E-F985-B18B-C7AA282159FF}"/>
              </a:ext>
            </a:extLst>
          </p:cNvPr>
          <p:cNvSpPr/>
          <p:nvPr userDrawn="1"/>
        </p:nvSpPr>
        <p:spPr>
          <a:xfrm rot="16200000">
            <a:off x="5950129" y="-5950130"/>
            <a:ext cx="291741" cy="12192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a:extLst>
              <a:ext uri="{FF2B5EF4-FFF2-40B4-BE49-F238E27FC236}">
                <a16:creationId xmlns:a16="http://schemas.microsoft.com/office/drawing/2014/main" id="{0F7EA15B-FEF9-2102-E800-6C0990A32A67}"/>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831850" y="641018"/>
            <a:ext cx="1144883" cy="970425"/>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5849632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F7710-2DB0-5F16-1DB6-4FF33F0373A9}"/>
              </a:ext>
            </a:extLst>
          </p:cNvPr>
          <p:cNvSpPr>
            <a:spLocks noGrp="1"/>
          </p:cNvSpPr>
          <p:nvPr>
            <p:ph type="title"/>
          </p:nvPr>
        </p:nvSpPr>
        <p:spPr>
          <a:xfrm>
            <a:off x="838200" y="681037"/>
            <a:ext cx="10515600" cy="1009651"/>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B700DFB2-406D-E9A1-CADB-9B60026E6530}"/>
              </a:ext>
            </a:extLst>
          </p:cNvPr>
          <p:cNvSpPr>
            <a:spLocks noGrp="1"/>
          </p:cNvSpPr>
          <p:nvPr>
            <p:ph sz="half" idx="1"/>
          </p:nvPr>
        </p:nvSpPr>
        <p:spPr>
          <a:xfrm>
            <a:off x="838200" y="1825625"/>
            <a:ext cx="5181600" cy="4351338"/>
          </a:xfrm>
        </p:spPr>
        <p:txBody>
          <a:bodyPr/>
          <a:lstStyle>
            <a:lvl1pPr>
              <a:defRPr sz="2000"/>
            </a:lvl1pPr>
            <a:lvl2pPr>
              <a:defRPr sz="16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3DDEC869-F53C-9593-7CEC-4E81A018F711}"/>
              </a:ext>
            </a:extLst>
          </p:cNvPr>
          <p:cNvSpPr>
            <a:spLocks noGrp="1"/>
          </p:cNvSpPr>
          <p:nvPr>
            <p:ph sz="half" idx="2"/>
          </p:nvPr>
        </p:nvSpPr>
        <p:spPr>
          <a:xfrm>
            <a:off x="6172200" y="1825625"/>
            <a:ext cx="5181600" cy="4351338"/>
          </a:xfrm>
        </p:spPr>
        <p:txBody>
          <a:bodyPr/>
          <a:lstStyle>
            <a:lvl1pPr>
              <a:defRPr sz="200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093050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6EE29-6F92-23E6-4A66-B1E24AB13EF8}"/>
              </a:ext>
            </a:extLst>
          </p:cNvPr>
          <p:cNvSpPr>
            <a:spLocks noGrp="1"/>
          </p:cNvSpPr>
          <p:nvPr>
            <p:ph type="title"/>
          </p:nvPr>
        </p:nvSpPr>
        <p:spPr>
          <a:xfrm>
            <a:off x="839788" y="668338"/>
            <a:ext cx="10515600" cy="1022350"/>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27D3E054-6B23-825B-55A6-70E65A34F1E2}"/>
              </a:ext>
            </a:extLst>
          </p:cNvPr>
          <p:cNvSpPr>
            <a:spLocks noGrp="1"/>
          </p:cNvSpPr>
          <p:nvPr>
            <p:ph type="body" idx="1"/>
          </p:nvPr>
        </p:nvSpPr>
        <p:spPr>
          <a:xfrm>
            <a:off x="839788" y="1681163"/>
            <a:ext cx="5157787" cy="823912"/>
          </a:xfrm>
        </p:spPr>
        <p:txBody>
          <a:bodyPr anchor="b">
            <a:normAutofit/>
          </a:bodyPr>
          <a:lstStyle>
            <a:lvl1pPr marL="0" indent="0">
              <a:buNone/>
              <a:defRPr sz="24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B699472B-7E96-8BCB-398D-FE8178B50630}"/>
              </a:ext>
            </a:extLst>
          </p:cNvPr>
          <p:cNvSpPr>
            <a:spLocks noGrp="1"/>
          </p:cNvSpPr>
          <p:nvPr>
            <p:ph sz="half" idx="2"/>
          </p:nvPr>
        </p:nvSpPr>
        <p:spPr>
          <a:xfrm>
            <a:off x="839788" y="2625633"/>
            <a:ext cx="5157787" cy="3564029"/>
          </a:xfrm>
        </p:spPr>
        <p:txBody>
          <a:bodyPr/>
          <a:lstStyle>
            <a:lvl1pPr>
              <a:defRPr sz="2000"/>
            </a:lvl1pPr>
            <a:lvl2pPr>
              <a:defRPr sz="1800"/>
            </a:lvl2pPr>
            <a:lvl3pPr>
              <a:defRPr sz="1600"/>
            </a:lvl3pPr>
            <a:lvl4pPr>
              <a:defRPr sz="1400"/>
            </a:lvl4pPr>
            <a:lvl5pP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19FF1ECC-A3C1-BC49-055B-0D6EBEFCEB19}"/>
              </a:ext>
            </a:extLst>
          </p:cNvPr>
          <p:cNvSpPr>
            <a:spLocks noGrp="1"/>
          </p:cNvSpPr>
          <p:nvPr>
            <p:ph type="body" sz="quarter" idx="3"/>
          </p:nvPr>
        </p:nvSpPr>
        <p:spPr>
          <a:xfrm>
            <a:off x="6172200" y="1681163"/>
            <a:ext cx="5183188" cy="823912"/>
          </a:xfrm>
        </p:spPr>
        <p:txBody>
          <a:bodyPr anchor="b"/>
          <a:lstStyle>
            <a:lvl1pPr marL="0" indent="0">
              <a:buNone/>
              <a:defRPr sz="24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25EA3552-131D-FA9F-CABB-FCE916C42E75}"/>
              </a:ext>
            </a:extLst>
          </p:cNvPr>
          <p:cNvSpPr>
            <a:spLocks noGrp="1"/>
          </p:cNvSpPr>
          <p:nvPr>
            <p:ph sz="quarter" idx="4"/>
          </p:nvPr>
        </p:nvSpPr>
        <p:spPr>
          <a:xfrm>
            <a:off x="6172200" y="2625633"/>
            <a:ext cx="5183188" cy="3564029"/>
          </a:xfrm>
        </p:spPr>
        <p:txBody>
          <a:bodyPr/>
          <a:lstStyle>
            <a:lvl1pPr>
              <a:defRPr sz="2000"/>
            </a:lvl1pPr>
            <a:lvl2pPr>
              <a:defRPr sz="1800"/>
            </a:lvl2pPr>
            <a:lvl3pPr>
              <a:defRPr sz="1600"/>
            </a:lvl3pPr>
            <a:lvl4pPr>
              <a:defRPr sz="1400"/>
            </a:lvl4pPr>
            <a:lvl5pP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31730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EE9CE-46EE-9ECC-7657-E9F0CD97598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54803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7422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B898B-AA27-7233-7534-CA920EAFCFA8}"/>
              </a:ext>
            </a:extLst>
          </p:cNvPr>
          <p:cNvSpPr>
            <a:spLocks noGrp="1"/>
          </p:cNvSpPr>
          <p:nvPr>
            <p:ph type="title"/>
          </p:nvPr>
        </p:nvSpPr>
        <p:spPr>
          <a:xfrm>
            <a:off x="839788" y="666206"/>
            <a:ext cx="3932237" cy="1391194"/>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4B664244-F8EF-055E-9255-6763683906F0}"/>
              </a:ext>
            </a:extLst>
          </p:cNvPr>
          <p:cNvSpPr>
            <a:spLocks noGrp="1"/>
          </p:cNvSpPr>
          <p:nvPr>
            <p:ph idx="1"/>
          </p:nvPr>
        </p:nvSpPr>
        <p:spPr>
          <a:xfrm>
            <a:off x="5183188" y="987425"/>
            <a:ext cx="6172200" cy="5191306"/>
          </a:xfrm>
        </p:spPr>
        <p:txBody>
          <a:bodyPr/>
          <a:lstStyle>
            <a:lvl1pPr>
              <a:defRPr sz="2800"/>
            </a:lvl1pPr>
            <a:lvl2pPr>
              <a:defRPr sz="24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FF7214B7-E1FF-BE96-7E99-1AAE85827883}"/>
              </a:ext>
            </a:extLst>
          </p:cNvPr>
          <p:cNvSpPr>
            <a:spLocks noGrp="1"/>
          </p:cNvSpPr>
          <p:nvPr>
            <p:ph type="body" sz="half" idx="2"/>
          </p:nvPr>
        </p:nvSpPr>
        <p:spPr>
          <a:xfrm>
            <a:off x="839788" y="2168433"/>
            <a:ext cx="3932237" cy="401029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15225068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svg"/><Relationship Id="rId18" Type="http://schemas.openxmlformats.org/officeDocument/2006/relationships/image" Target="../media/image7.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17" Type="http://schemas.openxmlformats.org/officeDocument/2006/relationships/image" Target="../media/image6.svg"/><Relationship Id="rId2" Type="http://schemas.openxmlformats.org/officeDocument/2006/relationships/slideLayout" Target="../slideLayouts/slideLayout2.xml"/><Relationship Id="rId16" Type="http://schemas.openxmlformats.org/officeDocument/2006/relationships/image" Target="../media/image5.png"/><Relationship Id="rId20"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4.svg"/><Relationship Id="rId10" Type="http://schemas.openxmlformats.org/officeDocument/2006/relationships/slideLayout" Target="../slideLayouts/slideLayout10.xml"/><Relationship Id="rId19" Type="http://schemas.openxmlformats.org/officeDocument/2006/relationships/image" Target="../media/image8.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B08733C-5AED-7951-1803-61FF5197C726}"/>
              </a:ext>
            </a:extLst>
          </p:cNvPr>
          <p:cNvSpPr>
            <a:spLocks noGrp="1"/>
          </p:cNvSpPr>
          <p:nvPr>
            <p:ph type="title"/>
          </p:nvPr>
        </p:nvSpPr>
        <p:spPr>
          <a:xfrm>
            <a:off x="838200" y="652709"/>
            <a:ext cx="10515600" cy="103797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665D69E5-3115-C478-2F7E-893E5AE0526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Graphic 7">
            <a:extLst>
              <a:ext uri="{FF2B5EF4-FFF2-40B4-BE49-F238E27FC236}">
                <a16:creationId xmlns:a16="http://schemas.microsoft.com/office/drawing/2014/main" id="{0BCC4F12-1ACE-632B-D574-E8CA9CC1985C}"/>
              </a:ext>
            </a:extLst>
          </p:cNvPr>
          <p:cNvPicPr>
            <a:picLocks noChangeAspect="1"/>
          </p:cNvPicPr>
          <p:nvPr userDrawn="1"/>
        </p:nvPicPr>
        <p:blipFill>
          <a:blip r:embed="rId12">
            <a:extLst>
              <a:ext uri="{96DAC541-7B7A-43D3-8B79-37D633B846F1}">
                <asvg:svgBlip xmlns:asvg="http://schemas.microsoft.com/office/drawing/2016/SVG/main" r:embed="rId13"/>
              </a:ext>
            </a:extLst>
          </a:blip>
          <a:stretch>
            <a:fillRect/>
          </a:stretch>
        </p:blipFill>
        <p:spPr>
          <a:xfrm>
            <a:off x="8957511" y="3053911"/>
            <a:ext cx="3063707" cy="2984130"/>
          </a:xfrm>
          <a:prstGeom prst="rect">
            <a:avLst/>
          </a:prstGeom>
        </p:spPr>
      </p:pic>
      <p:sp>
        <p:nvSpPr>
          <p:cNvPr id="11" name="Rectangle 10">
            <a:extLst>
              <a:ext uri="{FF2B5EF4-FFF2-40B4-BE49-F238E27FC236}">
                <a16:creationId xmlns:a16="http://schemas.microsoft.com/office/drawing/2014/main" id="{D5B0914A-9702-74E8-D34A-41CA165126FB}"/>
              </a:ext>
            </a:extLst>
          </p:cNvPr>
          <p:cNvSpPr/>
          <p:nvPr userDrawn="1"/>
        </p:nvSpPr>
        <p:spPr>
          <a:xfrm>
            <a:off x="0" y="1"/>
            <a:ext cx="12192000" cy="522513"/>
          </a:xfrm>
          <a:prstGeom prst="rect">
            <a:avLst/>
          </a:prstGeom>
          <a:solidFill>
            <a:srgbClr val="5D36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a:extLst>
              <a:ext uri="{FF2B5EF4-FFF2-40B4-BE49-F238E27FC236}">
                <a16:creationId xmlns:a16="http://schemas.microsoft.com/office/drawing/2014/main" id="{15804650-73B1-082B-A8B3-D11DC334EA1F}"/>
              </a:ext>
            </a:extLst>
          </p:cNvPr>
          <p:cNvPicPr>
            <a:picLocks noChangeAspect="1"/>
          </p:cNvPicPr>
          <p:nvPr userDrawn="1"/>
        </p:nvPicPr>
        <p:blipFill>
          <a:blip r:embed="rId14">
            <a:extLst>
              <a:ext uri="{96DAC541-7B7A-43D3-8B79-37D633B846F1}">
                <asvg:svgBlip xmlns:asvg="http://schemas.microsoft.com/office/drawing/2016/SVG/main" r:embed="rId15"/>
              </a:ext>
            </a:extLst>
          </a:blip>
          <a:stretch>
            <a:fillRect/>
          </a:stretch>
        </p:blipFill>
        <p:spPr>
          <a:xfrm>
            <a:off x="11621124" y="60572"/>
            <a:ext cx="396628" cy="396628"/>
          </a:xfrm>
          <a:prstGeom prst="rect">
            <a:avLst/>
          </a:prstGeom>
        </p:spPr>
      </p:pic>
      <p:pic>
        <p:nvPicPr>
          <p:cNvPr id="19" name="Graphic 18">
            <a:extLst>
              <a:ext uri="{FF2B5EF4-FFF2-40B4-BE49-F238E27FC236}">
                <a16:creationId xmlns:a16="http://schemas.microsoft.com/office/drawing/2014/main" id="{3166F2C3-D9D6-2ACD-87CF-C72EE9B08767}"/>
              </a:ext>
            </a:extLst>
          </p:cNvPr>
          <p:cNvPicPr>
            <a:picLocks noChangeAspect="1"/>
          </p:cNvPicPr>
          <p:nvPr userDrawn="1"/>
        </p:nvPicPr>
        <p:blipFill>
          <a:blip r:embed="rId16">
            <a:extLst>
              <a:ext uri="{96DAC541-7B7A-43D3-8B79-37D633B846F1}">
                <asvg:svgBlip xmlns:asvg="http://schemas.microsoft.com/office/drawing/2016/SVG/main" r:embed="rId17"/>
              </a:ext>
            </a:extLst>
          </a:blip>
          <a:stretch>
            <a:fillRect/>
          </a:stretch>
        </p:blipFill>
        <p:spPr>
          <a:xfrm>
            <a:off x="11036624" y="-4741"/>
            <a:ext cx="536447" cy="522513"/>
          </a:xfrm>
          <a:prstGeom prst="rect">
            <a:avLst/>
          </a:prstGeom>
        </p:spPr>
      </p:pic>
      <p:pic>
        <p:nvPicPr>
          <p:cNvPr id="20" name="Graphic 19">
            <a:extLst>
              <a:ext uri="{FF2B5EF4-FFF2-40B4-BE49-F238E27FC236}">
                <a16:creationId xmlns:a16="http://schemas.microsoft.com/office/drawing/2014/main" id="{2EA17D37-B473-D476-2C00-C09B2D4D7486}"/>
              </a:ext>
            </a:extLst>
          </p:cNvPr>
          <p:cNvPicPr>
            <a:picLocks noChangeAspect="1"/>
          </p:cNvPicPr>
          <p:nvPr userDrawn="1"/>
        </p:nvPicPr>
        <p:blipFill>
          <a:blip r:embed="rId14">
            <a:extLst>
              <a:ext uri="{96DAC541-7B7A-43D3-8B79-37D633B846F1}">
                <asvg:svgBlip xmlns:asvg="http://schemas.microsoft.com/office/drawing/2016/SVG/main" r:embed="rId15"/>
              </a:ext>
            </a:extLst>
          </a:blip>
          <a:stretch>
            <a:fillRect/>
          </a:stretch>
        </p:blipFill>
        <p:spPr>
          <a:xfrm>
            <a:off x="10642529" y="237472"/>
            <a:ext cx="263497" cy="263497"/>
          </a:xfrm>
          <a:prstGeom prst="rect">
            <a:avLst/>
          </a:prstGeom>
        </p:spPr>
      </p:pic>
      <p:pic>
        <p:nvPicPr>
          <p:cNvPr id="18" name="Graphic 17">
            <a:extLst>
              <a:ext uri="{FF2B5EF4-FFF2-40B4-BE49-F238E27FC236}">
                <a16:creationId xmlns:a16="http://schemas.microsoft.com/office/drawing/2014/main" id="{FB9A9BD6-042D-9722-2318-4328A53B5E77}"/>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400798" y="108244"/>
            <a:ext cx="715872" cy="606787"/>
          </a:xfrm>
          <a:prstGeom prst="rect">
            <a:avLst/>
          </a:prstGeom>
          <a:effectLst>
            <a:outerShdw blurRad="50800" dist="38100" dir="5400000" algn="t" rotWithShape="0">
              <a:prstClr val="black">
                <a:alpha val="40000"/>
              </a:prstClr>
            </a:outerShdw>
          </a:effectLst>
        </p:spPr>
      </p:pic>
      <p:pic>
        <p:nvPicPr>
          <p:cNvPr id="24" name="Picture 23" descr="A purple and green logo&#10;&#10;Description automatically generated">
            <a:extLst>
              <a:ext uri="{FF2B5EF4-FFF2-40B4-BE49-F238E27FC236}">
                <a16:creationId xmlns:a16="http://schemas.microsoft.com/office/drawing/2014/main" id="{C6CA149C-0493-48A4-7BF3-64FB321E9194}"/>
              </a:ext>
            </a:extLst>
          </p:cNvPr>
          <p:cNvPicPr>
            <a:picLocks noChangeAspect="1"/>
          </p:cNvPicPr>
          <p:nvPr userDrawn="1"/>
        </p:nvPicPr>
        <p:blipFill>
          <a:blip r:embed="rId20"/>
          <a:stretch>
            <a:fillRect/>
          </a:stretch>
        </p:blipFill>
        <p:spPr>
          <a:xfrm>
            <a:off x="10414027" y="6176963"/>
            <a:ext cx="1159043" cy="531110"/>
          </a:xfrm>
          <a:prstGeom prst="rect">
            <a:avLst/>
          </a:prstGeom>
        </p:spPr>
      </p:pic>
    </p:spTree>
    <p:extLst>
      <p:ext uri="{BB962C8B-B14F-4D97-AF65-F5344CB8AC3E}">
        <p14:creationId xmlns:p14="http://schemas.microsoft.com/office/powerpoint/2010/main" val="1953289919"/>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txStyles>
    <p:titleStyle>
      <a:lvl1pPr algn="l" defTabSz="914400" rtl="0" eaLnBrk="1" latinLnBrk="0" hangingPunct="1">
        <a:lnSpc>
          <a:spcPct val="90000"/>
        </a:lnSpc>
        <a:spcBef>
          <a:spcPct val="0"/>
        </a:spcBef>
        <a:buNone/>
        <a:defRPr sz="2800" b="1"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1.png"/><Relationship Id="rId4"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27497-FCA6-8B8E-484B-CE0EDB4952E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55D7D10-56DD-E73E-585C-AB45108A6241}"/>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5598C00F-9457-A39D-F870-54052FF2D770}"/>
              </a:ext>
            </a:extLst>
          </p:cNvPr>
          <p:cNvPicPr>
            <a:picLocks noChangeAspect="1"/>
          </p:cNvPicPr>
          <p:nvPr/>
        </p:nvPicPr>
        <p:blipFill>
          <a:blip r:embed="rId3"/>
          <a:stretch>
            <a:fillRect/>
          </a:stretch>
        </p:blipFill>
        <p:spPr>
          <a:xfrm>
            <a:off x="-108284" y="-41998"/>
            <a:ext cx="12300284" cy="6902998"/>
          </a:xfrm>
          <a:prstGeom prst="rect">
            <a:avLst/>
          </a:prstGeom>
        </p:spPr>
      </p:pic>
    </p:spTree>
    <p:extLst>
      <p:ext uri="{BB962C8B-B14F-4D97-AF65-F5344CB8AC3E}">
        <p14:creationId xmlns:p14="http://schemas.microsoft.com/office/powerpoint/2010/main" val="7740909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5DC9AF-1943-4A83-606B-51199FE8C62E}"/>
              </a:ext>
            </a:extLst>
          </p:cNvPr>
          <p:cNvSpPr>
            <a:spLocks noGrp="1"/>
          </p:cNvSpPr>
          <p:nvPr>
            <p:ph type="title"/>
          </p:nvPr>
        </p:nvSpPr>
        <p:spPr/>
        <p:txBody>
          <a:bodyPr>
            <a:normAutofit/>
          </a:bodyPr>
          <a:lstStyle/>
          <a:p>
            <a:r>
              <a:rPr lang="en-US" sz="3200" dirty="0"/>
              <a:t>What information does Ask ADS know?</a:t>
            </a:r>
          </a:p>
        </p:txBody>
      </p:sp>
      <p:sp>
        <p:nvSpPr>
          <p:cNvPr id="3" name="Content Placeholder 2">
            <a:extLst>
              <a:ext uri="{FF2B5EF4-FFF2-40B4-BE49-F238E27FC236}">
                <a16:creationId xmlns:a16="http://schemas.microsoft.com/office/drawing/2014/main" id="{104B787F-B67C-32DF-1D80-3F1DCD5A0366}"/>
              </a:ext>
            </a:extLst>
          </p:cNvPr>
          <p:cNvSpPr>
            <a:spLocks noGrp="1"/>
          </p:cNvSpPr>
          <p:nvPr>
            <p:ph idx="1"/>
          </p:nvPr>
        </p:nvSpPr>
        <p:spPr/>
        <p:txBody>
          <a:bodyPr>
            <a:normAutofit/>
          </a:bodyPr>
          <a:lstStyle/>
          <a:p>
            <a:r>
              <a:rPr lang="en-US" sz="2800" dirty="0"/>
              <a:t>Ask ADS has gained extensive knowledge by studying:</a:t>
            </a:r>
          </a:p>
          <a:p>
            <a:pPr lvl="1"/>
            <a:r>
              <a:rPr lang="en-US" sz="2400" dirty="0"/>
              <a:t>Regulations, standards, guidelines, recommendations, and best practices from:</a:t>
            </a:r>
          </a:p>
          <a:p>
            <a:pPr lvl="2"/>
            <a:r>
              <a:rPr lang="en-US" sz="2000" dirty="0"/>
              <a:t>US-based federal agencies, including the CDC, EPA, FDA, OSHA, and other relevant agencies. </a:t>
            </a:r>
          </a:p>
          <a:p>
            <a:pPr lvl="2"/>
            <a:r>
              <a:rPr lang="en-US" sz="2000" dirty="0"/>
              <a:t>ADS developed whitepapers, toolkits, and resources</a:t>
            </a:r>
          </a:p>
          <a:p>
            <a:pPr lvl="2"/>
            <a:r>
              <a:rPr lang="en-US" sz="2000" dirty="0"/>
              <a:t>Journal articles and publicly available content from other dental associations.</a:t>
            </a:r>
          </a:p>
          <a:p>
            <a:pPr lvl="1"/>
            <a:r>
              <a:rPr lang="en-US" sz="2400" dirty="0"/>
              <a:t>Information about ADS leadership, membership benefits, education and training opportunities, certification, and more.</a:t>
            </a:r>
          </a:p>
          <a:p>
            <a:pPr lvl="1"/>
            <a:r>
              <a:rPr lang="en-US" sz="2400" dirty="0"/>
              <a:t>Information on State Dental Practice Acts.</a:t>
            </a:r>
          </a:p>
          <a:p>
            <a:endParaRPr lang="en-US" sz="2800" dirty="0"/>
          </a:p>
        </p:txBody>
      </p:sp>
      <p:sp>
        <p:nvSpPr>
          <p:cNvPr id="4" name="TextBox 3">
            <a:extLst>
              <a:ext uri="{FF2B5EF4-FFF2-40B4-BE49-F238E27FC236}">
                <a16:creationId xmlns:a16="http://schemas.microsoft.com/office/drawing/2014/main" id="{87B896E7-8745-9C1E-8732-CA81ACC0FD6E}"/>
              </a:ext>
            </a:extLst>
          </p:cNvPr>
          <p:cNvSpPr txBox="1"/>
          <p:nvPr/>
        </p:nvSpPr>
        <p:spPr>
          <a:xfrm rot="20864485">
            <a:off x="8670051" y="4648125"/>
            <a:ext cx="3433666" cy="1200329"/>
          </a:xfrm>
          <a:prstGeom prst="rect">
            <a:avLst/>
          </a:prstGeom>
          <a:noFill/>
        </p:spPr>
        <p:txBody>
          <a:bodyPr wrap="square" rtlCol="0">
            <a:spAutoFit/>
          </a:bodyPr>
          <a:lstStyle/>
          <a:p>
            <a:pPr algn="ctr"/>
            <a:r>
              <a:rPr lang="en-US" sz="3600">
                <a:solidFill>
                  <a:srgbClr val="4D2D72"/>
                </a:solidFill>
              </a:rPr>
              <a:t>Trained on </a:t>
            </a:r>
          </a:p>
          <a:p>
            <a:pPr algn="ctr"/>
            <a:r>
              <a:rPr lang="en-US" sz="3600">
                <a:solidFill>
                  <a:srgbClr val="4D2D72"/>
                </a:solidFill>
              </a:rPr>
              <a:t>1,000+ URLs!</a:t>
            </a:r>
          </a:p>
        </p:txBody>
      </p:sp>
      <p:pic>
        <p:nvPicPr>
          <p:cNvPr id="6" name="Picture 5" descr="A cartoon of a robot&#10;&#10;AI-generated content may be incorrect.">
            <a:extLst>
              <a:ext uri="{FF2B5EF4-FFF2-40B4-BE49-F238E27FC236}">
                <a16:creationId xmlns:a16="http://schemas.microsoft.com/office/drawing/2014/main" id="{EA7F8973-33F4-2F57-72C3-5F99E12905F6}"/>
              </a:ext>
            </a:extLst>
          </p:cNvPr>
          <p:cNvPicPr>
            <a:picLocks noChangeAspect="1"/>
          </p:cNvPicPr>
          <p:nvPr/>
        </p:nvPicPr>
        <p:blipFill>
          <a:blip r:embed="rId3"/>
          <a:stretch>
            <a:fillRect/>
          </a:stretch>
        </p:blipFill>
        <p:spPr>
          <a:xfrm>
            <a:off x="10610919" y="593564"/>
            <a:ext cx="1344706" cy="1097280"/>
          </a:xfrm>
          <a:prstGeom prst="rect">
            <a:avLst/>
          </a:prstGeom>
        </p:spPr>
      </p:pic>
    </p:spTree>
    <p:extLst>
      <p:ext uri="{BB962C8B-B14F-4D97-AF65-F5344CB8AC3E}">
        <p14:creationId xmlns:p14="http://schemas.microsoft.com/office/powerpoint/2010/main" val="4024948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743B4-F149-8177-161D-09714775CB95}"/>
              </a:ext>
            </a:extLst>
          </p:cNvPr>
          <p:cNvSpPr>
            <a:spLocks noGrp="1"/>
          </p:cNvSpPr>
          <p:nvPr>
            <p:ph type="title"/>
          </p:nvPr>
        </p:nvSpPr>
        <p:spPr>
          <a:xfrm>
            <a:off x="800501" y="625041"/>
            <a:ext cx="10391239" cy="1097280"/>
          </a:xfrm>
        </p:spPr>
        <p:txBody>
          <a:bodyPr/>
          <a:lstStyle/>
          <a:p>
            <a:r>
              <a:rPr lang="en-US" sz="3200" dirty="0"/>
              <a:t>What makes Ask ADS different (better) than ChatGPT?</a:t>
            </a:r>
          </a:p>
        </p:txBody>
      </p:sp>
      <p:graphicFrame>
        <p:nvGraphicFramePr>
          <p:cNvPr id="4" name="Content Placeholder 3">
            <a:extLst>
              <a:ext uri="{FF2B5EF4-FFF2-40B4-BE49-F238E27FC236}">
                <a16:creationId xmlns:a16="http://schemas.microsoft.com/office/drawing/2014/main" id="{72955493-8D8A-48EF-E69A-AC34550CA7DA}"/>
              </a:ext>
            </a:extLst>
          </p:cNvPr>
          <p:cNvGraphicFramePr>
            <a:graphicFrameLocks noGrp="1"/>
          </p:cNvGraphicFramePr>
          <p:nvPr>
            <p:ph idx="1"/>
            <p:extLst>
              <p:ext uri="{D42A27DB-BD31-4B8C-83A1-F6EECF244321}">
                <p14:modId xmlns:p14="http://schemas.microsoft.com/office/powerpoint/2010/main" val="2931909691"/>
              </p:ext>
            </p:extLst>
          </p:nvPr>
        </p:nvGraphicFramePr>
        <p:xfrm>
          <a:off x="575685" y="1806424"/>
          <a:ext cx="11277599" cy="4348480"/>
        </p:xfrm>
        <a:graphic>
          <a:graphicData uri="http://schemas.openxmlformats.org/drawingml/2006/table">
            <a:tbl>
              <a:tblPr firstRow="1" bandRow="1">
                <a:tableStyleId>{5C22544A-7EE6-4342-B048-85BDC9FD1C3A}</a:tableStyleId>
              </a:tblPr>
              <a:tblGrid>
                <a:gridCol w="2167466">
                  <a:extLst>
                    <a:ext uri="{9D8B030D-6E8A-4147-A177-3AD203B41FA5}">
                      <a16:colId xmlns:a16="http://schemas.microsoft.com/office/drawing/2014/main" val="1934476044"/>
                    </a:ext>
                  </a:extLst>
                </a:gridCol>
                <a:gridCol w="4344006">
                  <a:extLst>
                    <a:ext uri="{9D8B030D-6E8A-4147-A177-3AD203B41FA5}">
                      <a16:colId xmlns:a16="http://schemas.microsoft.com/office/drawing/2014/main" val="2108902552"/>
                    </a:ext>
                  </a:extLst>
                </a:gridCol>
                <a:gridCol w="4766127">
                  <a:extLst>
                    <a:ext uri="{9D8B030D-6E8A-4147-A177-3AD203B41FA5}">
                      <a16:colId xmlns:a16="http://schemas.microsoft.com/office/drawing/2014/main" val="3915258759"/>
                    </a:ext>
                  </a:extLst>
                </a:gridCol>
              </a:tblGrid>
              <a:tr h="370840">
                <a:tc>
                  <a:txBody>
                    <a:bodyPr/>
                    <a:lstStyle/>
                    <a:p>
                      <a:r>
                        <a:rPr lang="en-US" sz="1500">
                          <a:latin typeface="Arial" panose="020B0604020202020204" pitchFamily="34" charset="0"/>
                          <a:cs typeface="Arial" panose="020B0604020202020204" pitchFamily="34" charset="0"/>
                        </a:rPr>
                        <a:t>Feature</a:t>
                      </a:r>
                    </a:p>
                  </a:txBody>
                  <a:tcPr/>
                </a:tc>
                <a:tc>
                  <a:txBody>
                    <a:bodyPr/>
                    <a:lstStyle/>
                    <a:p>
                      <a:r>
                        <a:rPr lang="en-US" sz="1500">
                          <a:latin typeface="Arial" panose="020B0604020202020204" pitchFamily="34" charset="0"/>
                          <a:cs typeface="Arial" panose="020B0604020202020204" pitchFamily="34" charset="0"/>
                        </a:rPr>
                        <a:t>Ask ADS</a:t>
                      </a:r>
                    </a:p>
                  </a:txBody>
                  <a:tcPr/>
                </a:tc>
                <a:tc>
                  <a:txBody>
                    <a:bodyPr/>
                    <a:lstStyle/>
                    <a:p>
                      <a:r>
                        <a:rPr lang="en-US" sz="1500">
                          <a:latin typeface="Arial" panose="020B0604020202020204" pitchFamily="34" charset="0"/>
                          <a:cs typeface="Arial" panose="020B0604020202020204" pitchFamily="34" charset="0"/>
                        </a:rPr>
                        <a:t>ChatGPT (General AI)</a:t>
                      </a:r>
                    </a:p>
                  </a:txBody>
                  <a:tcPr/>
                </a:tc>
                <a:extLst>
                  <a:ext uri="{0D108BD9-81ED-4DB2-BD59-A6C34878D82A}">
                    <a16:rowId xmlns:a16="http://schemas.microsoft.com/office/drawing/2014/main" val="2212897822"/>
                  </a:ext>
                </a:extLst>
              </a:tr>
              <a:tr h="0">
                <a:tc>
                  <a:txBody>
                    <a:bodyPr/>
                    <a:lstStyle/>
                    <a:p>
                      <a:r>
                        <a:rPr lang="en-US" sz="1500" b="1">
                          <a:latin typeface="Arial" panose="020B0604020202020204" pitchFamily="34" charset="0"/>
                          <a:cs typeface="Arial" panose="020B0604020202020204" pitchFamily="34" charset="0"/>
                        </a:rPr>
                        <a:t>Data Sources	</a:t>
                      </a:r>
                    </a:p>
                  </a:txBody>
                  <a:tcPr/>
                </a:tc>
                <a:tc>
                  <a:txBody>
                    <a:bodyPr/>
                    <a:lstStyle/>
                    <a:p>
                      <a:r>
                        <a:rPr lang="en-US" sz="1500">
                          <a:latin typeface="Arial" panose="020B0604020202020204" pitchFamily="34" charset="0"/>
                          <a:cs typeface="Arial" panose="020B0604020202020204" pitchFamily="34" charset="0"/>
                        </a:rPr>
                        <a:t>Trained on regulations, standards, whitepapers, federal guidance, state laws, and member-only resources specific to ADS and dental infection prevention and control</a:t>
                      </a:r>
                    </a:p>
                  </a:txBody>
                  <a:tcPr/>
                </a:tc>
                <a:tc>
                  <a:txBody>
                    <a:bodyPr/>
                    <a:lstStyle/>
                    <a:p>
                      <a:r>
                        <a:rPr lang="en-US" sz="1500" dirty="0">
                          <a:latin typeface="Arial" panose="020B0604020202020204" pitchFamily="34" charset="0"/>
                          <a:cs typeface="Arial" panose="020B0604020202020204" pitchFamily="34" charset="0"/>
                        </a:rPr>
                        <a:t>Relies on large-scale, general internet content; no access to specific internal or protected resources.</a:t>
                      </a:r>
                    </a:p>
                  </a:txBody>
                  <a:tcPr/>
                </a:tc>
                <a:extLst>
                  <a:ext uri="{0D108BD9-81ED-4DB2-BD59-A6C34878D82A}">
                    <a16:rowId xmlns:a16="http://schemas.microsoft.com/office/drawing/2014/main" val="1411788061"/>
                  </a:ext>
                </a:extLst>
              </a:tr>
              <a:tr h="370840">
                <a:tc>
                  <a:txBody>
                    <a:bodyPr/>
                    <a:lstStyle/>
                    <a:p>
                      <a:r>
                        <a:rPr lang="en-US" sz="1500" b="1">
                          <a:latin typeface="Arial" panose="020B0604020202020204" pitchFamily="34" charset="0"/>
                          <a:cs typeface="Arial" panose="020B0604020202020204" pitchFamily="34" charset="0"/>
                        </a:rPr>
                        <a:t>Industry Authority	</a:t>
                      </a:r>
                    </a:p>
                  </a:txBody>
                  <a:tcPr/>
                </a:tc>
                <a:tc>
                  <a:txBody>
                    <a:bodyPr/>
                    <a:lstStyle/>
                    <a:p>
                      <a:r>
                        <a:rPr lang="en-US" sz="1500">
                          <a:latin typeface="Arial" panose="020B0604020202020204" pitchFamily="34" charset="0"/>
                          <a:cs typeface="Arial" panose="020B0604020202020204" pitchFamily="34" charset="0"/>
                        </a:rPr>
                        <a:t>Provides answers rooted in official, up-to-date guidelines from CDC, FDA, OSHA, EPA, etc.</a:t>
                      </a:r>
                    </a:p>
                  </a:txBody>
                  <a:tcPr/>
                </a:tc>
                <a:tc>
                  <a:txBody>
                    <a:bodyPr/>
                    <a:lstStyle/>
                    <a:p>
                      <a:r>
                        <a:rPr lang="en-US" sz="1500">
                          <a:latin typeface="Arial" panose="020B0604020202020204" pitchFamily="34" charset="0"/>
                          <a:cs typeface="Arial" panose="020B0604020202020204" pitchFamily="34" charset="0"/>
                        </a:rPr>
                        <a:t>Offers generic information; may not reflect latest or authoritative industry-specific guidance.</a:t>
                      </a:r>
                    </a:p>
                  </a:txBody>
                  <a:tcPr/>
                </a:tc>
                <a:extLst>
                  <a:ext uri="{0D108BD9-81ED-4DB2-BD59-A6C34878D82A}">
                    <a16:rowId xmlns:a16="http://schemas.microsoft.com/office/drawing/2014/main" val="4135093918"/>
                  </a:ext>
                </a:extLst>
              </a:tr>
              <a:tr h="370840">
                <a:tc>
                  <a:txBody>
                    <a:bodyPr/>
                    <a:lstStyle/>
                    <a:p>
                      <a:r>
                        <a:rPr lang="en-US" sz="1500" b="1">
                          <a:latin typeface="Arial" panose="020B0604020202020204" pitchFamily="34" charset="0"/>
                          <a:cs typeface="Arial" panose="020B0604020202020204" pitchFamily="34" charset="0"/>
                        </a:rPr>
                        <a:t>Customization</a:t>
                      </a:r>
                    </a:p>
                    <a:p>
                      <a:endParaRPr lang="en-US" sz="1500" b="1">
                        <a:latin typeface="Arial" panose="020B0604020202020204" pitchFamily="34" charset="0"/>
                        <a:cs typeface="Arial" panose="020B0604020202020204" pitchFamily="34" charset="0"/>
                      </a:endParaRPr>
                    </a:p>
                  </a:txBody>
                  <a:tcPr/>
                </a:tc>
                <a:tc>
                  <a:txBody>
                    <a:bodyPr/>
                    <a:lstStyle/>
                    <a:p>
                      <a:r>
                        <a:rPr lang="en-US" sz="1500">
                          <a:latin typeface="Arial" panose="020B0604020202020204" pitchFamily="34" charset="0"/>
                          <a:cs typeface="Arial" panose="020B0604020202020204" pitchFamily="34" charset="0"/>
                        </a:rPr>
                        <a:t>Tailored to ADS processes, events, and membership information</a:t>
                      </a:r>
                    </a:p>
                  </a:txBody>
                  <a:tcPr/>
                </a:tc>
                <a:tc>
                  <a:txBody>
                    <a:bodyPr/>
                    <a:lstStyle/>
                    <a:p>
                      <a:r>
                        <a:rPr lang="en-US" sz="1500">
                          <a:latin typeface="Arial" panose="020B0604020202020204" pitchFamily="34" charset="0"/>
                          <a:cs typeface="Arial" panose="020B0604020202020204" pitchFamily="34" charset="0"/>
                        </a:rPr>
                        <a:t>No integration with ADS resources</a:t>
                      </a:r>
                    </a:p>
                  </a:txBody>
                  <a:tcPr/>
                </a:tc>
                <a:extLst>
                  <a:ext uri="{0D108BD9-81ED-4DB2-BD59-A6C34878D82A}">
                    <a16:rowId xmlns:a16="http://schemas.microsoft.com/office/drawing/2014/main" val="574702220"/>
                  </a:ext>
                </a:extLst>
              </a:tr>
              <a:tr h="370840">
                <a:tc>
                  <a:txBody>
                    <a:bodyPr/>
                    <a:lstStyle/>
                    <a:p>
                      <a:r>
                        <a:rPr lang="en-US" sz="1500" b="1">
                          <a:latin typeface="Arial" panose="020B0604020202020204" pitchFamily="34" charset="0"/>
                          <a:cs typeface="Arial" panose="020B0604020202020204" pitchFamily="34" charset="0"/>
                        </a:rPr>
                        <a:t>Compliance Accuracy</a:t>
                      </a:r>
                    </a:p>
                  </a:txBody>
                  <a:tcPr/>
                </a:tc>
                <a:tc>
                  <a:txBody>
                    <a:bodyPr/>
                    <a:lstStyle/>
                    <a:p>
                      <a:r>
                        <a:rPr lang="en-US" sz="1500">
                          <a:latin typeface="Arial" panose="020B0604020202020204" pitchFamily="34" charset="0"/>
                          <a:cs typeface="Arial" panose="020B0604020202020204" pitchFamily="34" charset="0"/>
                        </a:rPr>
                        <a:t>Maintains current compliance awareness by using only sources trusted for regulatory accuracy.</a:t>
                      </a:r>
                    </a:p>
                  </a:txBody>
                  <a:tcPr/>
                </a:tc>
                <a:tc>
                  <a:txBody>
                    <a:bodyPr/>
                    <a:lstStyle/>
                    <a:p>
                      <a:r>
                        <a:rPr lang="en-US" sz="1500">
                          <a:latin typeface="Arial" panose="020B0604020202020204" pitchFamily="34" charset="0"/>
                          <a:cs typeface="Arial" panose="020B0604020202020204" pitchFamily="34" charset="0"/>
                        </a:rPr>
                        <a:t>Cannot guarantee compliance with dental or healthcare regulations; may confuse jurisdictions or outdated rules.</a:t>
                      </a:r>
                    </a:p>
                  </a:txBody>
                  <a:tcPr/>
                </a:tc>
                <a:extLst>
                  <a:ext uri="{0D108BD9-81ED-4DB2-BD59-A6C34878D82A}">
                    <a16:rowId xmlns:a16="http://schemas.microsoft.com/office/drawing/2014/main" val="3069134998"/>
                  </a:ext>
                </a:extLst>
              </a:tr>
              <a:tr h="370840">
                <a:tc>
                  <a:txBody>
                    <a:bodyPr/>
                    <a:lstStyle/>
                    <a:p>
                      <a:r>
                        <a:rPr lang="en-US" sz="1500" b="1">
                          <a:latin typeface="Arial" panose="020B0604020202020204" pitchFamily="34" charset="0"/>
                          <a:cs typeface="Arial" panose="020B0604020202020204" pitchFamily="34" charset="0"/>
                        </a:rPr>
                        <a:t>Resource Integration</a:t>
                      </a:r>
                    </a:p>
                  </a:txBody>
                  <a:tcPr/>
                </a:tc>
                <a:tc>
                  <a:txBody>
                    <a:bodyPr/>
                    <a:lstStyle/>
                    <a:p>
                      <a:r>
                        <a:rPr lang="en-US" sz="1500">
                          <a:latin typeface="Arial" panose="020B0604020202020204" pitchFamily="34" charset="0"/>
                          <a:cs typeface="Arial" panose="020B0604020202020204" pitchFamily="34" charset="0"/>
                        </a:rPr>
                        <a:t>Directs users to internal ADS toolkits, events, and leadership info	</a:t>
                      </a:r>
                    </a:p>
                  </a:txBody>
                  <a:tcPr/>
                </a:tc>
                <a:tc>
                  <a:txBody>
                    <a:bodyPr/>
                    <a:lstStyle/>
                    <a:p>
                      <a:r>
                        <a:rPr lang="en-US" sz="1500">
                          <a:latin typeface="Arial" panose="020B0604020202020204" pitchFamily="34" charset="0"/>
                          <a:cs typeface="Arial" panose="020B0604020202020204" pitchFamily="34" charset="0"/>
                        </a:rPr>
                        <a:t>No access to exclusive or member-only resources</a:t>
                      </a:r>
                    </a:p>
                  </a:txBody>
                  <a:tcPr/>
                </a:tc>
                <a:extLst>
                  <a:ext uri="{0D108BD9-81ED-4DB2-BD59-A6C34878D82A}">
                    <a16:rowId xmlns:a16="http://schemas.microsoft.com/office/drawing/2014/main" val="3750219774"/>
                  </a:ext>
                </a:extLst>
              </a:tr>
              <a:tr h="370840">
                <a:tc>
                  <a:txBody>
                    <a:bodyPr/>
                    <a:lstStyle/>
                    <a:p>
                      <a:r>
                        <a:rPr lang="en-US" sz="1500" b="1">
                          <a:latin typeface="Arial" panose="020B0604020202020204" pitchFamily="34" charset="0"/>
                          <a:cs typeface="Arial" panose="020B0604020202020204" pitchFamily="34" charset="0"/>
                        </a:rPr>
                        <a:t>Education and Training Guidance	</a:t>
                      </a:r>
                    </a:p>
                  </a:txBody>
                  <a:tcPr/>
                </a:tc>
                <a:tc>
                  <a:txBody>
                    <a:bodyPr/>
                    <a:lstStyle/>
                    <a:p>
                      <a:r>
                        <a:rPr lang="en-US" sz="1500">
                          <a:latin typeface="Arial" panose="020B0604020202020204" pitchFamily="34" charset="0"/>
                          <a:cs typeface="Arial" panose="020B0604020202020204" pitchFamily="34" charset="0"/>
                        </a:rPr>
                        <a:t>Customized recommendations for ADS CE courses, certification, and events.	</a:t>
                      </a:r>
                    </a:p>
                  </a:txBody>
                  <a:tcPr/>
                </a:tc>
                <a:tc>
                  <a:txBody>
                    <a:bodyPr/>
                    <a:lstStyle/>
                    <a:p>
                      <a:r>
                        <a:rPr lang="en-US" sz="1500" dirty="0">
                          <a:latin typeface="Arial" panose="020B0604020202020204" pitchFamily="34" charset="0"/>
                          <a:cs typeface="Arial" panose="020B0604020202020204" pitchFamily="34" charset="0"/>
                        </a:rPr>
                        <a:t>CE and training support is generic, not aligned with ADS’s offerings.</a:t>
                      </a:r>
                    </a:p>
                  </a:txBody>
                  <a:tcPr/>
                </a:tc>
                <a:extLst>
                  <a:ext uri="{0D108BD9-81ED-4DB2-BD59-A6C34878D82A}">
                    <a16:rowId xmlns:a16="http://schemas.microsoft.com/office/drawing/2014/main" val="2950257021"/>
                  </a:ext>
                </a:extLst>
              </a:tr>
            </a:tbl>
          </a:graphicData>
        </a:graphic>
      </p:graphicFrame>
      <p:pic>
        <p:nvPicPr>
          <p:cNvPr id="5" name="Picture 4" descr="A cartoon of a robot&#10;&#10;AI-generated content may be incorrect.">
            <a:extLst>
              <a:ext uri="{FF2B5EF4-FFF2-40B4-BE49-F238E27FC236}">
                <a16:creationId xmlns:a16="http://schemas.microsoft.com/office/drawing/2014/main" id="{4208F85A-91CE-9F6A-CECD-9863C1976E9C}"/>
              </a:ext>
            </a:extLst>
          </p:cNvPr>
          <p:cNvPicPr>
            <a:picLocks noChangeAspect="1"/>
          </p:cNvPicPr>
          <p:nvPr/>
        </p:nvPicPr>
        <p:blipFill>
          <a:blip r:embed="rId3"/>
          <a:stretch>
            <a:fillRect/>
          </a:stretch>
        </p:blipFill>
        <p:spPr>
          <a:xfrm>
            <a:off x="10610919" y="593564"/>
            <a:ext cx="1344706" cy="1097280"/>
          </a:xfrm>
          <a:prstGeom prst="rect">
            <a:avLst/>
          </a:prstGeom>
        </p:spPr>
      </p:pic>
    </p:spTree>
    <p:extLst>
      <p:ext uri="{BB962C8B-B14F-4D97-AF65-F5344CB8AC3E}">
        <p14:creationId xmlns:p14="http://schemas.microsoft.com/office/powerpoint/2010/main" val="28022632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50D6E1-9813-0AFF-B227-1E11B4F23894}"/>
              </a:ext>
            </a:extLst>
          </p:cNvPr>
          <p:cNvSpPr>
            <a:spLocks noGrp="1"/>
          </p:cNvSpPr>
          <p:nvPr>
            <p:ph type="title"/>
          </p:nvPr>
        </p:nvSpPr>
        <p:spPr/>
        <p:txBody>
          <a:bodyPr/>
          <a:lstStyle/>
          <a:p>
            <a:r>
              <a:rPr lang="en-US"/>
              <a:t>What if I disagree with the answer?</a:t>
            </a:r>
          </a:p>
        </p:txBody>
      </p:sp>
      <p:pic>
        <p:nvPicPr>
          <p:cNvPr id="4" name="Picture 3">
            <a:extLst>
              <a:ext uri="{FF2B5EF4-FFF2-40B4-BE49-F238E27FC236}">
                <a16:creationId xmlns:a16="http://schemas.microsoft.com/office/drawing/2014/main" id="{31EB153B-B284-FF9F-5B4C-D71CB0FA548A}"/>
              </a:ext>
            </a:extLst>
          </p:cNvPr>
          <p:cNvPicPr>
            <a:picLocks noChangeAspect="1"/>
          </p:cNvPicPr>
          <p:nvPr/>
        </p:nvPicPr>
        <p:blipFill>
          <a:blip r:embed="rId3"/>
          <a:stretch>
            <a:fillRect/>
          </a:stretch>
        </p:blipFill>
        <p:spPr>
          <a:xfrm>
            <a:off x="640080" y="1577804"/>
            <a:ext cx="7004284" cy="18511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A screenshot of a computer&#10;&#10;AI-generated content may be incorrect.">
            <a:extLst>
              <a:ext uri="{FF2B5EF4-FFF2-40B4-BE49-F238E27FC236}">
                <a16:creationId xmlns:a16="http://schemas.microsoft.com/office/drawing/2014/main" id="{089EEEC9-DFB7-14F8-470C-698997353A32}"/>
              </a:ext>
            </a:extLst>
          </p:cNvPr>
          <p:cNvPicPr>
            <a:picLocks noChangeAspect="1"/>
          </p:cNvPicPr>
          <p:nvPr/>
        </p:nvPicPr>
        <p:blipFill>
          <a:blip r:embed="rId4"/>
          <a:stretch>
            <a:fillRect/>
          </a:stretch>
        </p:blipFill>
        <p:spPr>
          <a:xfrm>
            <a:off x="3869961" y="3886200"/>
            <a:ext cx="7600016" cy="196005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Picture 2" descr="A cartoon of a robot&#10;&#10;AI-generated content may be incorrect.">
            <a:extLst>
              <a:ext uri="{FF2B5EF4-FFF2-40B4-BE49-F238E27FC236}">
                <a16:creationId xmlns:a16="http://schemas.microsoft.com/office/drawing/2014/main" id="{8D4FC4AF-C068-F43E-FE90-B5F30D998650}"/>
              </a:ext>
            </a:extLst>
          </p:cNvPr>
          <p:cNvPicPr>
            <a:picLocks noChangeAspect="1"/>
          </p:cNvPicPr>
          <p:nvPr/>
        </p:nvPicPr>
        <p:blipFill>
          <a:blip r:embed="rId5"/>
          <a:stretch>
            <a:fillRect/>
          </a:stretch>
        </p:blipFill>
        <p:spPr>
          <a:xfrm>
            <a:off x="10610919" y="593564"/>
            <a:ext cx="1344706" cy="1097280"/>
          </a:xfrm>
          <a:prstGeom prst="rect">
            <a:avLst/>
          </a:prstGeom>
        </p:spPr>
      </p:pic>
    </p:spTree>
    <p:extLst>
      <p:ext uri="{BB962C8B-B14F-4D97-AF65-F5344CB8AC3E}">
        <p14:creationId xmlns:p14="http://schemas.microsoft.com/office/powerpoint/2010/main" val="27380703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8AE1D6-1A3C-C3A0-ED75-CED329D459ED}"/>
              </a:ext>
            </a:extLst>
          </p:cNvPr>
          <p:cNvSpPr>
            <a:spLocks noGrp="1"/>
          </p:cNvSpPr>
          <p:nvPr>
            <p:ph type="title"/>
          </p:nvPr>
        </p:nvSpPr>
        <p:spPr>
          <a:xfrm>
            <a:off x="609600" y="476059"/>
            <a:ext cx="10972800" cy="1097280"/>
          </a:xfrm>
        </p:spPr>
        <p:txBody>
          <a:bodyPr anchor="ctr">
            <a:normAutofit/>
          </a:bodyPr>
          <a:lstStyle/>
          <a:p>
            <a:r>
              <a:rPr lang="en-US" sz="3700" dirty="0"/>
              <a:t>What are some tips for writing a great prompt?</a:t>
            </a:r>
          </a:p>
        </p:txBody>
      </p:sp>
      <p:sp>
        <p:nvSpPr>
          <p:cNvPr id="3" name="Content Placeholder 2">
            <a:extLst>
              <a:ext uri="{FF2B5EF4-FFF2-40B4-BE49-F238E27FC236}">
                <a16:creationId xmlns:a16="http://schemas.microsoft.com/office/drawing/2014/main" id="{8CEF0191-CC7E-90A1-9897-C6C07A61326B}"/>
              </a:ext>
            </a:extLst>
          </p:cNvPr>
          <p:cNvSpPr>
            <a:spLocks noGrp="1"/>
          </p:cNvSpPr>
          <p:nvPr>
            <p:ph sz="half" idx="2"/>
          </p:nvPr>
        </p:nvSpPr>
        <p:spPr>
          <a:xfrm>
            <a:off x="5508172" y="2388637"/>
            <a:ext cx="6074228" cy="3875001"/>
          </a:xfrm>
        </p:spPr>
        <p:txBody>
          <a:bodyPr>
            <a:normAutofit/>
          </a:bodyPr>
          <a:lstStyle/>
          <a:p>
            <a:r>
              <a:rPr lang="en-US" sz="2800" b="1"/>
              <a:t>Ask One Question at a Time</a:t>
            </a:r>
          </a:p>
          <a:p>
            <a:r>
              <a:rPr lang="en-US" sz="2800" b="1"/>
              <a:t>Be Specific</a:t>
            </a:r>
          </a:p>
          <a:p>
            <a:r>
              <a:rPr lang="en-US" sz="2800" b="1"/>
              <a:t>Provide Context</a:t>
            </a:r>
          </a:p>
          <a:p>
            <a:r>
              <a:rPr lang="en-US" sz="2800" b="1"/>
              <a:t>Clarify Your Need</a:t>
            </a:r>
            <a:endParaRPr lang="en-US" sz="2000"/>
          </a:p>
        </p:txBody>
      </p:sp>
      <p:pic>
        <p:nvPicPr>
          <p:cNvPr id="6" name="Picture 5" descr="A cartoon robot with a shield and a star&#10;&#10;AI-generated content may be incorrect.">
            <a:extLst>
              <a:ext uri="{FF2B5EF4-FFF2-40B4-BE49-F238E27FC236}">
                <a16:creationId xmlns:a16="http://schemas.microsoft.com/office/drawing/2014/main" id="{5DAD32EB-B974-DC0F-7E0C-6EC2AB5501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8587" y="1573339"/>
            <a:ext cx="2864320" cy="4800600"/>
          </a:xfrm>
          <a:prstGeom prst="rect">
            <a:avLst/>
          </a:prstGeom>
        </p:spPr>
      </p:pic>
    </p:spTree>
    <p:extLst>
      <p:ext uri="{BB962C8B-B14F-4D97-AF65-F5344CB8AC3E}">
        <p14:creationId xmlns:p14="http://schemas.microsoft.com/office/powerpoint/2010/main" val="30375426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ask-ads-show-n-tellv3">
            <a:hlinkClick r:id="" action="ppaction://media"/>
            <a:extLst>
              <a:ext uri="{FF2B5EF4-FFF2-40B4-BE49-F238E27FC236}">
                <a16:creationId xmlns:a16="http://schemas.microsoft.com/office/drawing/2014/main" id="{53AEA51B-7CED-20A1-FD70-DC5DEBA1E8C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5672" y="729141"/>
            <a:ext cx="12136328" cy="5399717"/>
          </a:xfrm>
          <a:prstGeom prst="rect">
            <a:avLst/>
          </a:prstGeom>
        </p:spPr>
      </p:pic>
    </p:spTree>
    <p:extLst>
      <p:ext uri="{BB962C8B-B14F-4D97-AF65-F5344CB8AC3E}">
        <p14:creationId xmlns:p14="http://schemas.microsoft.com/office/powerpoint/2010/main" val="1071278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668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heme/theme1.xml><?xml version="1.0" encoding="utf-8"?>
<a:theme xmlns:a="http://schemas.openxmlformats.org/drawingml/2006/main" name="Office Theme">
  <a:themeElements>
    <a:clrScheme name="ADS Colors">
      <a:dk1>
        <a:srgbClr val="000000"/>
      </a:dk1>
      <a:lt1>
        <a:srgbClr val="FFFFFF"/>
      </a:lt1>
      <a:dk2>
        <a:srgbClr val="0E2841"/>
      </a:dk2>
      <a:lt2>
        <a:srgbClr val="E8E8E8"/>
      </a:lt2>
      <a:accent1>
        <a:srgbClr val="5D3689"/>
      </a:accent1>
      <a:accent2>
        <a:srgbClr val="0E8541"/>
      </a:accent2>
      <a:accent3>
        <a:srgbClr val="2359A6"/>
      </a:accent3>
      <a:accent4>
        <a:srgbClr val="939598"/>
      </a:accent4>
      <a:accent5>
        <a:srgbClr val="B2B3B6"/>
      </a:accent5>
      <a:accent6>
        <a:srgbClr val="DCDDDE"/>
      </a:accent6>
      <a:hlink>
        <a:srgbClr val="2359A6"/>
      </a:hlink>
      <a:folHlink>
        <a:srgbClr val="5D368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5AC368BA525C8458B715FD9A93F3400" ma:contentTypeVersion="16" ma:contentTypeDescription="Create a new document." ma:contentTypeScope="" ma:versionID="8fc25c2f6995c84c9e1e75bc2c3e8bf6">
  <xsd:schema xmlns:xsd="http://www.w3.org/2001/XMLSchema" xmlns:xs="http://www.w3.org/2001/XMLSchema" xmlns:p="http://schemas.microsoft.com/office/2006/metadata/properties" xmlns:ns2="7fead768-8b86-45b2-88ca-d0e34694f843" xmlns:ns3="eec3c46e-704d-4f42-b06e-02c6e30638d0" targetNamespace="http://schemas.microsoft.com/office/2006/metadata/properties" ma:root="true" ma:fieldsID="cf4299193557541dc999a7cc23635e23" ns2:_="" ns3:_="">
    <xsd:import namespace="7fead768-8b86-45b2-88ca-d0e34694f843"/>
    <xsd:import namespace="eec3c46e-704d-4f42-b06e-02c6e30638d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lcf76f155ced4ddcb4097134ff3c332f" minOccurs="0"/>
                <xsd:element ref="ns2:TaxCatchAll" minOccurs="0"/>
                <xsd:element ref="ns3:MediaServiceDateTaken" minOccurs="0"/>
                <xsd:element ref="ns3:MediaServiceGenerationTime" minOccurs="0"/>
                <xsd:element ref="ns3:MediaServiceEventHashCode" minOccurs="0"/>
                <xsd:element ref="ns3:MediaServiceOCR" minOccurs="0"/>
                <xsd:element ref="ns3:MediaLengthInSeconds" minOccurs="0"/>
                <xsd:element ref="ns3:MediaServiceLocation" minOccurs="0"/>
                <xsd:element ref="ns3:MediaServiceSearchProperties" minOccurs="0"/>
                <xsd:element ref="ns3:MediaServiceObjectDetectorVersion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fead768-8b86-45b2-88ca-d0e34694f84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e9c103a5-9fd8-47fb-b228-f55646f621fd}" ma:internalName="TaxCatchAll" ma:showField="CatchAllData" ma:web="7fead768-8b86-45b2-88ca-d0e34694f84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ec3c46e-704d-4f42-b06e-02c6e30638d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2c7e7a4b-f39d-4b45-a94f-a4b0d09f27a7"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ec3c46e-704d-4f42-b06e-02c6e30638d0">
      <Terms xmlns="http://schemas.microsoft.com/office/infopath/2007/PartnerControls"/>
    </lcf76f155ced4ddcb4097134ff3c332f>
    <TaxCatchAll xmlns="7fead768-8b86-45b2-88ca-d0e34694f843" xsi:nil="true"/>
  </documentManagement>
</p:properties>
</file>

<file path=customXml/itemProps1.xml><?xml version="1.0" encoding="utf-8"?>
<ds:datastoreItem xmlns:ds="http://schemas.openxmlformats.org/officeDocument/2006/customXml" ds:itemID="{080206FA-8393-468E-8E4B-3713BAD7C67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fead768-8b86-45b2-88ca-d0e34694f843"/>
    <ds:schemaRef ds:uri="eec3c46e-704d-4f42-b06e-02c6e30638d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60232C5-DC75-4CA0-8150-1D6DF3CBF59D}">
  <ds:schemaRefs>
    <ds:schemaRef ds:uri="http://schemas.microsoft.com/sharepoint/v3/contenttype/forms"/>
  </ds:schemaRefs>
</ds:datastoreItem>
</file>

<file path=customXml/itemProps3.xml><?xml version="1.0" encoding="utf-8"?>
<ds:datastoreItem xmlns:ds="http://schemas.openxmlformats.org/officeDocument/2006/customXml" ds:itemID="{C227A896-C34A-461C-8B14-1C8140CAABF4}">
  <ds:schemaRefs>
    <ds:schemaRef ds:uri="http://schemas.openxmlformats.org/package/2006/metadata/core-properties"/>
    <ds:schemaRef ds:uri="http://schemas.microsoft.com/office/infopath/2007/PartnerControls"/>
    <ds:schemaRef ds:uri="http://schemas.microsoft.com/office/2006/documentManagement/types"/>
    <ds:schemaRef ds:uri="1b6e48c3-6521-48bb-994b-6b0ca638db62"/>
    <ds:schemaRef ds:uri="03a67363-0174-4e84-b0b0-03441103e3b4"/>
    <ds:schemaRef ds:uri="http://www.w3.org/XML/1998/namespace"/>
    <ds:schemaRef ds:uri="http://schemas.microsoft.com/office/2006/metadata/properties"/>
    <ds:schemaRef ds:uri="http://purl.org/dc/terms/"/>
    <ds:schemaRef ds:uri="http://purl.org/dc/dcmitype/"/>
    <ds:schemaRef ds:uri="http://purl.org/dc/elements/1.1/"/>
    <ds:schemaRef ds:uri="eec3c46e-704d-4f42-b06e-02c6e30638d0"/>
    <ds:schemaRef ds:uri="7fead768-8b86-45b2-88ca-d0e34694f843"/>
  </ds:schemaRefs>
</ds:datastoreItem>
</file>

<file path=docProps/app.xml><?xml version="1.0" encoding="utf-8"?>
<Properties xmlns="http://schemas.openxmlformats.org/officeDocument/2006/extended-properties" xmlns:vt="http://schemas.openxmlformats.org/officeDocument/2006/docPropsVTypes">
  <TotalTime>1587</TotalTime>
  <Words>1427</Words>
  <Application>Microsoft Office PowerPoint</Application>
  <PresentationFormat>Widescreen</PresentationFormat>
  <Paragraphs>106</Paragraphs>
  <Slides>6</Slides>
  <Notes>6</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Aptos</vt:lpstr>
      <vt:lpstr>Arial</vt:lpstr>
      <vt:lpstr>Calibri</vt:lpstr>
      <vt:lpstr>Office Theme</vt:lpstr>
      <vt:lpstr>PowerPoint Presentation</vt:lpstr>
      <vt:lpstr>What information does Ask ADS know?</vt:lpstr>
      <vt:lpstr>What makes Ask ADS different (better) than ChatGPT?</vt:lpstr>
      <vt:lpstr>What if I disagree with the answer?</vt:lpstr>
      <vt:lpstr>What are some tips for writing a great prompt?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 Maxwell</dc:creator>
  <cp:lastModifiedBy>Ashley Quackenbush</cp:lastModifiedBy>
  <cp:revision>6</cp:revision>
  <dcterms:created xsi:type="dcterms:W3CDTF">2024-05-17T17:10:51Z</dcterms:created>
  <dcterms:modified xsi:type="dcterms:W3CDTF">2025-06-10T13:41:56Z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0x01010025AC368BA525C8458B715FD9A93F3400</vt:lpwstr>
  </property>
  <property fmtid="{D5CDD505-2E9C-101B-9397-08002B2CF9AE}" pid="3" name="MediaServiceImageTags">
    <vt:lpwstr/>
  </property>
</Properties>
</file>